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507" r:id="rId2"/>
    <p:sldId id="509" r:id="rId3"/>
    <p:sldId id="506" r:id="rId4"/>
    <p:sldId id="487" r:id="rId5"/>
    <p:sldId id="488" r:id="rId6"/>
    <p:sldId id="548" r:id="rId7"/>
    <p:sldId id="713" r:id="rId8"/>
    <p:sldId id="832" r:id="rId9"/>
    <p:sldId id="569" r:id="rId10"/>
    <p:sldId id="511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560" r:id="rId21"/>
    <p:sldId id="561" r:id="rId22"/>
    <p:sldId id="563" r:id="rId23"/>
    <p:sldId id="528" r:id="rId24"/>
    <p:sldId id="529" r:id="rId25"/>
    <p:sldId id="530" r:id="rId26"/>
    <p:sldId id="531" r:id="rId27"/>
    <p:sldId id="533" r:id="rId28"/>
    <p:sldId id="534" r:id="rId29"/>
    <p:sldId id="536" r:id="rId30"/>
    <p:sldId id="538" r:id="rId31"/>
    <p:sldId id="539" r:id="rId32"/>
    <p:sldId id="540" r:id="rId33"/>
    <p:sldId id="547" r:id="rId34"/>
    <p:sldId id="542" r:id="rId35"/>
    <p:sldId id="546" r:id="rId36"/>
    <p:sldId id="545" r:id="rId37"/>
    <p:sldId id="541" r:id="rId38"/>
    <p:sldId id="565" r:id="rId39"/>
    <p:sldId id="566" r:id="rId40"/>
    <p:sldId id="711" r:id="rId41"/>
    <p:sldId id="712" r:id="rId42"/>
    <p:sldId id="549" r:id="rId43"/>
    <p:sldId id="510" r:id="rId44"/>
    <p:sldId id="513" r:id="rId45"/>
    <p:sldId id="514" r:id="rId46"/>
    <p:sldId id="512" r:id="rId47"/>
    <p:sldId id="515" r:id="rId48"/>
    <p:sldId id="516" r:id="rId49"/>
    <p:sldId id="518" r:id="rId50"/>
    <p:sldId id="517" r:id="rId51"/>
    <p:sldId id="519" r:id="rId52"/>
    <p:sldId id="523" r:id="rId53"/>
    <p:sldId id="522" r:id="rId54"/>
    <p:sldId id="527" r:id="rId55"/>
    <p:sldId id="521" r:id="rId56"/>
    <p:sldId id="520" r:id="rId57"/>
    <p:sldId id="524" r:id="rId58"/>
    <p:sldId id="550" r:id="rId59"/>
    <p:sldId id="526" r:id="rId60"/>
    <p:sldId id="833" r:id="rId61"/>
  </p:sldIdLst>
  <p:sldSz cx="9144000" cy="6858000" type="screen4x3"/>
  <p:notesSz cx="6858000" cy="9199563"/>
  <p:custDataLst>
    <p:tags r:id="rId6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iah Smith" initials="JS" lastIdx="1" clrIdx="0">
    <p:extLst>
      <p:ext uri="{19B8F6BF-5375-455C-9EA6-DF929625EA0E}">
        <p15:presenceInfo xmlns:p15="http://schemas.microsoft.com/office/powerpoint/2012/main" userId="4af037b2e1e3ed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11919"/>
    <a:srgbClr val="FFECAF"/>
    <a:srgbClr val="D6A300"/>
    <a:srgbClr val="FFDC6D"/>
    <a:srgbClr val="808080"/>
    <a:srgbClr val="DDDDDD"/>
    <a:srgbClr val="5F5F5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299AF-EE90-4CBB-870E-63394A70A337}" v="1" dt="2021-08-05T22:38:01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1" autoAdjust="0"/>
    <p:restoredTop sz="86395" autoAdjust="0"/>
  </p:normalViewPr>
  <p:slideViewPr>
    <p:cSldViewPr>
      <p:cViewPr>
        <p:scale>
          <a:sx n="100" d="100"/>
          <a:sy n="100" d="100"/>
        </p:scale>
        <p:origin x="1109" y="16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9F2299AF-EE90-4CBB-870E-63394A70A337}"/>
    <pc:docChg chg="custSel delSld modSld">
      <pc:chgData name="Josiah Smith" userId="4af037b2e1e3ed2d" providerId="LiveId" clId="{9F2299AF-EE90-4CBB-870E-63394A70A337}" dt="2021-08-05T22:38:58.811" v="6" actId="47"/>
      <pc:docMkLst>
        <pc:docMk/>
      </pc:docMkLst>
      <pc:sldChg chg="del">
        <pc:chgData name="Josiah Smith" userId="4af037b2e1e3ed2d" providerId="LiveId" clId="{9F2299AF-EE90-4CBB-870E-63394A70A337}" dt="2021-08-05T22:37:30.851" v="1" actId="47"/>
        <pc:sldMkLst>
          <pc:docMk/>
          <pc:sldMk cId="3836549927" sldId="535"/>
        </pc:sldMkLst>
      </pc:sldChg>
      <pc:sldChg chg="addCm">
        <pc:chgData name="Josiah Smith" userId="4af037b2e1e3ed2d" providerId="LiveId" clId="{9F2299AF-EE90-4CBB-870E-63394A70A337}" dt="2021-08-05T22:38:33.343" v="5" actId="1589"/>
        <pc:sldMkLst>
          <pc:docMk/>
          <pc:sldMk cId="329588977" sldId="536"/>
        </pc:sldMkLst>
      </pc:sldChg>
      <pc:sldChg chg="del">
        <pc:chgData name="Josiah Smith" userId="4af037b2e1e3ed2d" providerId="LiveId" clId="{9F2299AF-EE90-4CBB-870E-63394A70A337}" dt="2021-08-05T22:37:21.158" v="0" actId="47"/>
        <pc:sldMkLst>
          <pc:docMk/>
          <pc:sldMk cId="558010391" sldId="537"/>
        </pc:sldMkLst>
      </pc:sldChg>
      <pc:sldChg chg="modSp">
        <pc:chgData name="Josiah Smith" userId="4af037b2e1e3ed2d" providerId="LiveId" clId="{9F2299AF-EE90-4CBB-870E-63394A70A337}" dt="2021-08-05T22:38:01.026" v="4"/>
        <pc:sldMkLst>
          <pc:docMk/>
          <pc:sldMk cId="3105930494" sldId="539"/>
        </pc:sldMkLst>
        <pc:picChg chg="mod">
          <ac:chgData name="Josiah Smith" userId="4af037b2e1e3ed2d" providerId="LiveId" clId="{9F2299AF-EE90-4CBB-870E-63394A70A337}" dt="2021-08-05T22:38:01.026" v="4"/>
          <ac:picMkLst>
            <pc:docMk/>
            <pc:sldMk cId="3105930494" sldId="539"/>
            <ac:picMk id="12" creationId="{AB29F1DA-4B8D-413D-BBD8-E3832281BB85}"/>
          </ac:picMkLst>
        </pc:picChg>
      </pc:sldChg>
      <pc:sldChg chg="del">
        <pc:chgData name="Josiah Smith" userId="4af037b2e1e3ed2d" providerId="LiveId" clId="{9F2299AF-EE90-4CBB-870E-63394A70A337}" dt="2021-08-05T22:38:58.811" v="6" actId="47"/>
        <pc:sldMkLst>
          <pc:docMk/>
          <pc:sldMk cId="1885115493" sldId="544"/>
        </pc:sldMkLst>
      </pc:sldChg>
      <pc:sldChg chg="del">
        <pc:chgData name="Josiah Smith" userId="4af037b2e1e3ed2d" providerId="LiveId" clId="{9F2299AF-EE90-4CBB-870E-63394A70A337}" dt="2021-08-05T22:37:33.687" v="3" actId="47"/>
        <pc:sldMkLst>
          <pc:docMk/>
          <pc:sldMk cId="1563610594" sldId="562"/>
        </pc:sldMkLst>
      </pc:sldChg>
      <pc:sldChg chg="del">
        <pc:chgData name="Josiah Smith" userId="4af037b2e1e3ed2d" providerId="LiveId" clId="{9F2299AF-EE90-4CBB-870E-63394A70A337}" dt="2021-08-05T22:37:32.184" v="2" actId="47"/>
        <pc:sldMkLst>
          <pc:docMk/>
          <pc:sldMk cId="3606799361" sldId="564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5T17:38:33.3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A5DB5DB7-CEFC-4EFD-89D1-990A3FDDD8F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06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90563"/>
            <a:ext cx="4598988" cy="3449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70388"/>
            <a:ext cx="5486400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E51D0603-013E-44C3-A827-90AA378A3B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059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5319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20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026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656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638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704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9570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3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271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64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951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139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1732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019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249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98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01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03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458556E-1C70-4BC1-8EF3-65CFC98FCAAC}" type="slidenum">
              <a:rPr lang="en-US" altLang="en-US" sz="1200"/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 sz="1200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12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l" defTabSz="9054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defTabSz="9054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E1D116A-FD67-42F7-B8D4-16CB34DF53D9}" type="slidenum">
              <a:rPr lang="en-US" altLang="en-US" sz="1200"/>
              <a:pPr algn="r" eaLnBrk="1" hangingPunct="1">
                <a:spcBef>
                  <a:spcPct val="0"/>
                </a:spcBef>
              </a:pPr>
              <a:t>5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90563"/>
            <a:ext cx="4598988" cy="344963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70098"/>
            <a:ext cx="5485805" cy="41388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752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8711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66564" name="Notes Placeholder 4"/>
          <p:cNvSpPr>
            <a:spLocks noGrp="1"/>
          </p:cNvSpPr>
          <p:nvPr/>
        </p:nvSpPr>
        <p:spPr bwMode="auto">
          <a:xfrm>
            <a:off x="686098" y="4343703"/>
            <a:ext cx="5485805" cy="411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56" tIns="45277" rIns="90556" bIns="45277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17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00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D0603-013E-44C3-A827-90AA378A3BA3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20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 Placeholder 1"/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8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66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643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23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6D11DA0-7D18-4CEB-BACE-8E7FA5E7279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728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D017DC7-59F6-4111-86AA-4C1AC3ECA37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66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5A49D9D-C8C6-4251-A2BD-36773BD0F2B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3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A6D7FC8-DBBE-4C87-999C-B14D7F0FF10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5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072DA57-50E2-473F-B1DB-BDCE9A1244D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024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36ED1DA-89A9-46D4-B72C-A367A8AF272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26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6E876D4-4134-49FF-9BA6-69CB886F3D2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01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FD1A0E7-B876-4F70-8950-9AE96BAF8F3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979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7C6EFF5-6807-4797-A46E-28AD45731E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96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EA08CF8-976C-4698-8B8E-EA71197C267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45425" y="6629400"/>
            <a:ext cx="1298575" cy="2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r" rtl="1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2F4D2785-A076-4F3E-A175-152D0C56177B}" type="slidenum">
              <a:rPr kumimoji="1" lang="en-US" sz="1400" b="1" i="1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pPr algn="r" rtl="1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‹#›</a:t>
            </a:fld>
            <a:r>
              <a:rPr kumimoji="1" lang="en-US" sz="1400" b="1" i="1" dirty="0">
                <a:solidFill>
                  <a:srgbClr val="000000"/>
                </a:solidFill>
                <a:effectLst/>
                <a:latin typeface="Arial" pitchFamily="34" charset="0"/>
                <a:ea typeface="HY헤드라인M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28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90600"/>
            <a:ext cx="8686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microsoft.com/office/2007/relationships/hdphoto" Target="../media/hdphoto5.wdp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microsoft.com/office/2007/relationships/hdphoto" Target="../media/hdphoto3.wdp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emf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7" Type="http://schemas.openxmlformats.org/officeDocument/2006/relationships/image" Target="../media/image74.jpe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948" y="3381017"/>
            <a:ext cx="8458200" cy="1500187"/>
          </a:xfrm>
        </p:spPr>
        <p:txBody>
          <a:bodyPr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Texas Instruments Foundational Technology Research Program on Millimeter Wave and High Frequency Microsystems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42 Month Review</a:t>
            </a:r>
          </a:p>
          <a:p>
            <a:pPr algn="ctr"/>
            <a:endParaRPr lang="en-US" sz="2400" b="1" dirty="0">
              <a:solidFill>
                <a:srgbClr val="0000FF"/>
              </a:solidFill>
            </a:endParaRP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   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152444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8375" y="6404946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August 6</a:t>
            </a:r>
            <a:r>
              <a:rPr lang="en-US" b="1" baseline="30000" dirty="0">
                <a:solidFill>
                  <a:srgbClr val="0000FF"/>
                </a:solidFill>
              </a:rPr>
              <a:t>th</a:t>
            </a:r>
            <a:r>
              <a:rPr lang="en-US" b="1" dirty="0">
                <a:solidFill>
                  <a:srgbClr val="0000FF"/>
                </a:solidFill>
              </a:rPr>
              <a:t>, 2021</a:t>
            </a:r>
          </a:p>
        </p:txBody>
      </p:sp>
      <p:pic>
        <p:nvPicPr>
          <p:cNvPr id="12" name="Picture 10" descr="logo_ecs_orange_hi">
            <a:extLst>
              <a:ext uri="{FF2B5EF4-FFF2-40B4-BE49-F238E27FC236}">
                <a16:creationId xmlns:a16="http://schemas.microsoft.com/office/drawing/2014/main" id="{4ED8B0F6-C3E3-574C-BC31-89BD46A9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05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8FF1-5A0C-CC45-8C5D-F8A8B5980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Front-End Signal Processing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89123-A02F-4F49-9C58-E18F918A3A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Murat </a:t>
            </a:r>
            <a:r>
              <a:rPr lang="en-US" dirty="0" err="1"/>
              <a:t>Torlak</a:t>
            </a:r>
            <a:endParaRPr lang="en-US" dirty="0"/>
          </a:p>
          <a:p>
            <a:r>
              <a:rPr lang="en-US" dirty="0"/>
              <a:t>Josiah W. Smith</a:t>
            </a:r>
          </a:p>
        </p:txBody>
      </p:sp>
      <p:pic>
        <p:nvPicPr>
          <p:cNvPr id="4" name="Picture 2" descr="Texas Instruments">
            <a:extLst>
              <a:ext uri="{FF2B5EF4-FFF2-40B4-BE49-F238E27FC236}">
                <a16:creationId xmlns:a16="http://schemas.microsoft.com/office/drawing/2014/main" id="{78323D89-1C3B-314F-8FA9-2F31A4CC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logo_ecs_orange_hi">
            <a:extLst>
              <a:ext uri="{FF2B5EF4-FFF2-40B4-BE49-F238E27FC236}">
                <a16:creationId xmlns:a16="http://schemas.microsoft.com/office/drawing/2014/main" id="{3441EB0C-99FB-5D4F-8440-7E2D3A9F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16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E10575-634F-4DD6-9BCD-962CB85D3248}"/>
              </a:ext>
            </a:extLst>
          </p:cNvPr>
          <p:cNvSpPr txBox="1">
            <a:spLocks/>
          </p:cNvSpPr>
          <p:nvPr/>
        </p:nvSpPr>
        <p:spPr>
          <a:xfrm>
            <a:off x="441960" y="1066800"/>
            <a:ext cx="8244840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Demo: Mail inspection scanner</a:t>
            </a:r>
          </a:p>
          <a:p>
            <a:pPr lvl="1"/>
            <a:r>
              <a:rPr lang="en-US" sz="1800" kern="0" dirty="0">
                <a:effectLst/>
              </a:rPr>
              <a:t>System Design</a:t>
            </a:r>
          </a:p>
          <a:p>
            <a:pPr lvl="1"/>
            <a:r>
              <a:rPr lang="en-US" sz="1800" kern="0" dirty="0">
                <a:effectLst/>
              </a:rPr>
              <a:t>Early Results + Analysis</a:t>
            </a:r>
          </a:p>
          <a:p>
            <a:pPr lvl="1"/>
            <a:endParaRPr lang="en-US" sz="1800" kern="0" dirty="0">
              <a:effectLst/>
            </a:endParaRPr>
          </a:p>
          <a:p>
            <a:r>
              <a:rPr lang="en-US" sz="2000" kern="0" dirty="0">
                <a:effectLst/>
              </a:rPr>
              <a:t>SAR Imaging Pipeline to interface Machine Learning</a:t>
            </a:r>
          </a:p>
          <a:p>
            <a:pPr lvl="1"/>
            <a:r>
              <a:rPr lang="en-US" sz="1800" kern="0" dirty="0">
                <a:effectLst/>
              </a:rPr>
              <a:t>2D SAR Imaging</a:t>
            </a:r>
          </a:p>
          <a:p>
            <a:pPr lvl="2"/>
            <a:r>
              <a:rPr lang="en-US" sz="1400" kern="0" dirty="0">
                <a:effectLst/>
              </a:rPr>
              <a:t>Proposed Solution</a:t>
            </a:r>
          </a:p>
          <a:p>
            <a:pPr lvl="2"/>
            <a:r>
              <a:rPr lang="en-US" sz="1400" kern="0" dirty="0">
                <a:effectLst/>
              </a:rPr>
              <a:t>Results</a:t>
            </a:r>
          </a:p>
          <a:p>
            <a:pPr lvl="1"/>
            <a:r>
              <a:rPr lang="en-US" sz="1800" kern="0" dirty="0">
                <a:effectLst/>
              </a:rPr>
              <a:t>3D SAR Imaging</a:t>
            </a:r>
          </a:p>
          <a:p>
            <a:pPr lvl="2"/>
            <a:r>
              <a:rPr lang="en-US" sz="1400" kern="0" dirty="0">
                <a:effectLst/>
              </a:rPr>
              <a:t>Results</a:t>
            </a:r>
          </a:p>
          <a:p>
            <a:pPr lvl="1"/>
            <a:r>
              <a:rPr lang="en-US" sz="1800" kern="0" dirty="0">
                <a:effectLst/>
              </a:rPr>
              <a:t>Empirical Results</a:t>
            </a:r>
          </a:p>
          <a:p>
            <a:pPr lvl="1"/>
            <a:r>
              <a:rPr lang="en-US" sz="1800" kern="0" dirty="0">
                <a:effectLst/>
              </a:rPr>
              <a:t>Dataset Generation</a:t>
            </a:r>
          </a:p>
          <a:p>
            <a:pPr lvl="2"/>
            <a:r>
              <a:rPr lang="en-US" sz="1400" kern="0" dirty="0">
                <a:effectLst/>
              </a:rPr>
              <a:t>Synthetic Data</a:t>
            </a:r>
          </a:p>
          <a:p>
            <a:pPr lvl="2"/>
            <a:r>
              <a:rPr lang="en-US" sz="1400" kern="0" dirty="0">
                <a:effectLst/>
              </a:rPr>
              <a:t>Real SAR Images</a:t>
            </a:r>
          </a:p>
          <a:p>
            <a:pPr lvl="1"/>
            <a:endParaRPr lang="en-US" sz="1800" kern="0" dirty="0">
              <a:effectLst/>
            </a:endParaRPr>
          </a:p>
          <a:p>
            <a:r>
              <a:rPr lang="en-US" sz="2000" kern="0" dirty="0">
                <a:effectLst/>
              </a:rPr>
              <a:t>THz Imager </a:t>
            </a:r>
          </a:p>
        </p:txBody>
      </p:sp>
    </p:spTree>
    <p:extLst>
      <p:ext uri="{BB962C8B-B14F-4D97-AF65-F5344CB8AC3E}">
        <p14:creationId xmlns:p14="http://schemas.microsoft.com/office/powerpoint/2010/main" val="376384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Mail Inspection Scanner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80B24B-A5F2-4D44-8974-60FB3AA8F537}"/>
              </a:ext>
            </a:extLst>
          </p:cNvPr>
          <p:cNvSpPr txBox="1">
            <a:spLocks/>
          </p:cNvSpPr>
          <p:nvPr/>
        </p:nvSpPr>
        <p:spPr>
          <a:xfrm>
            <a:off x="386450" y="1065473"/>
            <a:ext cx="4303866" cy="22635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Mail inspection scanner</a:t>
            </a:r>
          </a:p>
          <a:p>
            <a:pPr lvl="1"/>
            <a:r>
              <a:rPr lang="en-US" sz="1800" kern="0" dirty="0">
                <a:effectLst/>
              </a:rPr>
              <a:t>Requires downward-facing imaging system</a:t>
            </a:r>
          </a:p>
          <a:p>
            <a:pPr lvl="1"/>
            <a:r>
              <a:rPr lang="en-US" sz="1800" kern="0" dirty="0">
                <a:effectLst/>
              </a:rPr>
              <a:t>Current system is vertically oriented</a:t>
            </a:r>
          </a:p>
          <a:p>
            <a:pPr lvl="1"/>
            <a:r>
              <a:rPr lang="en-US" sz="1800" b="1" kern="0" dirty="0">
                <a:solidFill>
                  <a:srgbClr val="C00000"/>
                </a:solidFill>
                <a:effectLst/>
              </a:rPr>
              <a:t>Built new, versatile system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4A25E-3ACC-4AE4-B589-3CC1C9D18311}"/>
              </a:ext>
            </a:extLst>
          </p:cNvPr>
          <p:cNvGrpSpPr/>
          <p:nvPr/>
        </p:nvGrpSpPr>
        <p:grpSpPr>
          <a:xfrm>
            <a:off x="5293636" y="958251"/>
            <a:ext cx="3300685" cy="4285839"/>
            <a:chOff x="1542627" y="1082040"/>
            <a:chExt cx="2014027" cy="43891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080C7D-7E87-4BCD-8B93-1D9FB562F9E1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466F80-D8D7-4D51-8626-54EF16FA9C97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0F1BC411-6B64-49FF-A52A-D166499D1E7F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99DE8B48-2B4F-431F-B0E6-5FF952C0577C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0067604E-3F9D-47B9-BDD3-0A3C3468E8EF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DECB59-258E-41DD-B9BD-33B2313FDE4C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EBCE539-7CB6-4019-B277-16145B9226FC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A761F8E-50A0-440D-924F-BDC78DB42758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2C288F1-7DD9-4857-BD26-40468B32AF28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69253C9-4E14-48DC-9564-E72DBAF22CFB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029AF998-D011-43E9-9E85-A56B857C57E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68ACCC40-A9E6-491F-BC3C-04C56CCBF53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C69EDD5A-B49D-48F8-BBDF-8B3CBE2BBE7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024E4B30-C04A-48E5-9562-85FDC4F2765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0C006884-3085-401C-847B-1C63BF8C068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D1D82933-319D-4073-827C-8A8BCD404CA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ED8038CF-D15C-418A-9937-9358FC0FCACE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8125AE3E-44BF-4AA2-8D17-E174506BFB0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A9658FF-7C2B-48BB-A402-2B233665FE0F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9494940C-C3A8-4D18-8179-58840BFF1678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511A6A9-5673-421C-A5AA-4CCE373CE9B5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81D45AD-0C62-44BD-BB64-A6E11EF2C1EE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E24DC449-32C0-4F7F-938D-83175C88011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F382864-F297-4EAF-A101-07090C8E0D7D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1FCA8DB5-17CB-4B1A-A2DB-09A313300837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F45C634E-07B7-44BB-B713-475DF580DA0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9072098A-6049-471E-A8C3-0B75FED30A0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64F1C774-5784-4B27-B05B-EC0C296F453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2BD64F56-0B07-4F7F-93C5-F27115185E5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E702C998-7458-400E-A29C-E1B2A1D66FF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55EEE9E4-226D-4A9B-9A35-EB961761699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2A4B399-14F3-4B3D-8716-3FA0EFA431BE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5851EE28-4E5D-4E71-9021-516676DB915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23A5572D-66FE-4040-B5F9-65D83047FB2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7874FBD8-9A59-4DB8-81FC-AB608B9D6DF8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7CA30C94-DE31-43EE-B2F0-F0C38F7A002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15299C0-233A-45FC-A179-EE27C03F0D3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1DA90A2F-1335-436D-A9A4-E27E2426C758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6B0ED8F8-6BE8-4C2F-927B-0A184FB9085F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F21A9604-513E-4C4F-890B-C7FE468C999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64A9B541-EB3E-411D-BC28-2A56378E981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5EFE4A83-70F7-4E73-8983-D5DA26663F0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CC228A9-5A18-4E37-AD18-1DAA82B4329E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14994560-D3BC-49AA-8D6E-E96A5011902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009F8E7-E6E5-43A0-921F-5E6CB79846CF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ACD7BF3-F9D0-43B2-B648-988BEDAEE492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5701D7C-2A57-436F-9F25-D5C3B4DB40D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4C58716-15C6-424D-B91F-4450150862D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B8C873D6-D81B-45E3-9C68-1568D635E978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6E835C94-335A-40F6-9EE4-95ADD165367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A9E2DF59-1E5E-45EB-80AE-F23CFB64C05F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8A118D68-9A61-4C7F-B585-D1D9F03F29F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13642C7A-083F-4BAE-838A-C524E5025044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D9DFA22-D91A-4547-BCF4-D045EC8FEABF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09B7E03-B6BC-41E9-BA97-BE3D941B4B9E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3072A1E0-609E-4D2B-9CDC-8DA3F604F15B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C36CAB01-6947-4240-9871-0EC2F0DB6FF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8C71203-8D69-4C11-8E55-E32CFF4D2C4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F22E0266-6D26-44D5-B40D-9E5B67CBD8D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64BDB486-6095-4EE0-8601-B91201EB4491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1C90C9CE-6F5B-40EA-B242-84552F8C2F34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1194B796-EB2A-45EC-B875-61C0BB511DAD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8BC32C42-6C2E-4658-8ABA-AE3E4CDC9D3B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DBBBA2D-6230-4AA3-940D-5C46329F719A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794691D-AC69-4BED-98F3-6F394E3FC765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4B819247-0EFD-4DE6-9EDA-88F94D464979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FD946F9A-F926-433F-B98D-D64D94CB54C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4DDB1A2-09F8-49BC-A490-BBD881A13AB7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0ACE21D-1547-4992-B7DF-F1FA67CFEC56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685C08AB-95B3-4BBF-AD48-FF523B64788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9BB182D-014D-49B9-B1FE-27DE8DA15B05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A5BD532D-4735-4420-BF7E-79504595DEA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3E81CDB-75B7-4298-9114-5B64B4F3CB4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8E63FF94-A41C-4951-86A7-BD936A8BB15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B8DCAFD1-9C2F-45B4-8427-0F3C6D25864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681635D2-85D2-4C70-A6E6-5E566FF291D2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4E876A8A-48E7-4F6B-9883-1D5BB5E3402C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728B55CB-8D9C-403B-AAFB-D6B34E26ECF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651C1FEF-63AE-455E-9045-263FBAEFE36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798D8DC-7A76-493F-9330-E670FB21E782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44546D82-4CA8-479C-A911-7D34FFC5C0B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0300D409-2DD9-4DA0-8B14-97CED7DBA2C2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4EFC483-58A8-425E-A0DD-A30DAD0F177A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7198AFF-041D-495B-A61A-2310322A6CC5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C65F9978-3A57-40CB-BAC8-CECAB02721F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43FB957C-A995-497E-BD7C-FF043138070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252D320-044F-4711-AEA5-082661CE1F4F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FCC73C5-0690-4180-997C-7FFD8FC563B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C542FFD-BC05-4692-86F8-4528C092536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F865B22-3073-480E-A77B-708A2FFFA9CC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9BFFDC0F-44CB-496E-A18D-7A59E000954E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79871E73-CF64-467B-91B4-7B922DEB837A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320C7A23-3375-4C3C-B3F6-D1FB06403B44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5B3A93FB-EA5A-4A8B-B473-0C9E1BD69AB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150245F6-586A-407E-9929-11FB7A10A15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A826B010-FBCA-4ED4-B38A-02A8278B928E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20B9FE9-C4AA-4944-9B45-39DE39DD4E3A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44997D3-F7AF-43C9-834A-C682387E6F42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55A07965-C103-4A8F-A88D-5C74C7E753F4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09C8CC0-5A1B-435C-8636-1399999B8C17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24A88F8-F1B1-4A1A-AD2C-C83918972B5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9242F1B6-D4A7-49C0-9B88-6668F46CB7F6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B8EED39-56B2-4711-B8A3-47C322F3FFF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CA7F1CF-3C68-486B-8872-F7F353F5B2A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15F3740-B6E2-488F-AB8E-CD3E4D0307C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73FB740-5BBB-4012-95DC-4426581434F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3177FB6-5AD5-4CD8-84C9-11E968276C5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E277DBB-2CDA-4CE0-B3DA-EF947C3C4094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FB681BE-7EB2-4868-8E74-957C1B4F0A12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DE34CE0-B7A1-49A3-8E85-E52786E1529F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4BA8E64-6D56-4D7C-A78E-EF4510FC12C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D50AD64-8A23-4225-AD80-229FAADB8326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7E2D9A8-EAF9-4EDC-AE65-C0F4068CAF3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F1C77DE5-5D33-45E8-835B-5E2ECB3715AE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5BB5E9B7-1083-4247-B9A0-D2CF5CC3041A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88A92FD0-75C5-4438-A0C2-5FE6E7BBD69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73D67BB6-11C6-4CDE-B4F4-9EA7CB8BD704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1A3BE92-9D5E-474F-8C27-7310D1BD25B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C95F4508-875D-44F5-B6FC-6B08449638B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A42E5B-CF55-4D48-9BB8-B6F1BB3E1D48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8BEE30-1D87-4FD4-9FE1-AF26027E8B57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Priority Mail Small Flat Rate Envelope | USPS.com">
              <a:extLst>
                <a:ext uri="{FF2B5EF4-FFF2-40B4-BE49-F238E27FC236}">
                  <a16:creationId xmlns:a16="http://schemas.microsoft.com/office/drawing/2014/main" id="{334F7D6D-E40E-496B-BC99-57EB18182B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62D93AB-52A4-4D45-9AAF-21640CC0C5D1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3ABB5C-E09F-486F-88AF-B4A1FECCAB76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13" name="Picture 2" descr="Priority Mail Small Flat Rate Envelope | USPS.com">
              <a:extLst>
                <a:ext uri="{FF2B5EF4-FFF2-40B4-BE49-F238E27FC236}">
                  <a16:creationId xmlns:a16="http://schemas.microsoft.com/office/drawing/2014/main" id="{0894DAA3-09C3-4CBA-864F-23C1B7E5C4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riority Mail Small Flat Rate Envelope | USPS.com">
              <a:extLst>
                <a:ext uri="{FF2B5EF4-FFF2-40B4-BE49-F238E27FC236}">
                  <a16:creationId xmlns:a16="http://schemas.microsoft.com/office/drawing/2014/main" id="{A771FF3B-8301-4A3C-915F-59E5DCB03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536AEB7-0E16-4EBB-B373-B0623F0AD9F3}"/>
              </a:ext>
            </a:extLst>
          </p:cNvPr>
          <p:cNvGrpSpPr/>
          <p:nvPr/>
        </p:nvGrpSpPr>
        <p:grpSpPr>
          <a:xfrm>
            <a:off x="4413339" y="4211412"/>
            <a:ext cx="4235913" cy="2331428"/>
            <a:chOff x="3501613" y="2236593"/>
            <a:chExt cx="3788993" cy="2397915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AD26FAD-E79F-45C6-BE8F-E356EFA6458E}"/>
                </a:ext>
              </a:extLst>
            </p:cNvPr>
            <p:cNvSpPr/>
            <p:nvPr/>
          </p:nvSpPr>
          <p:spPr bwMode="auto">
            <a:xfrm>
              <a:off x="5685998" y="2594155"/>
              <a:ext cx="1604608" cy="144025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379A884-46BF-43A4-BA0B-0A80B6E6F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341" y="2282434"/>
              <a:ext cx="103693" cy="1928112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CC43FE7-C230-4D0E-9C03-A6A51C9F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CF48418-FBE5-4A70-B302-CC9A0BB0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0621467-D4AF-417C-A283-1BD72AE2F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AB9F533-86DA-4377-B808-1C7CA8AA7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61780BB-685E-4FDB-8627-A9AFD1B8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3397905"/>
              <a:ext cx="427153" cy="775134"/>
            </a:xfrm>
            <a:custGeom>
              <a:avLst/>
              <a:gdLst>
                <a:gd name="T0" fmla="*/ 0 w 276"/>
                <a:gd name="T1" fmla="*/ 0 h 558"/>
                <a:gd name="T2" fmla="*/ 0 w 276"/>
                <a:gd name="T3" fmla="*/ 5 h 558"/>
                <a:gd name="T4" fmla="*/ 1 w 276"/>
                <a:gd name="T5" fmla="*/ 12 h 558"/>
                <a:gd name="T6" fmla="*/ 2 w 276"/>
                <a:gd name="T7" fmla="*/ 24 h 558"/>
                <a:gd name="T8" fmla="*/ 5 w 276"/>
                <a:gd name="T9" fmla="*/ 42 h 558"/>
                <a:gd name="T10" fmla="*/ 11 w 276"/>
                <a:gd name="T11" fmla="*/ 67 h 558"/>
                <a:gd name="T12" fmla="*/ 21 w 276"/>
                <a:gd name="T13" fmla="*/ 102 h 558"/>
                <a:gd name="T14" fmla="*/ 38 w 276"/>
                <a:gd name="T15" fmla="*/ 146 h 558"/>
                <a:gd name="T16" fmla="*/ 62 w 276"/>
                <a:gd name="T17" fmla="*/ 201 h 558"/>
                <a:gd name="T18" fmla="*/ 95 w 276"/>
                <a:gd name="T19" fmla="*/ 268 h 558"/>
                <a:gd name="T20" fmla="*/ 141 w 276"/>
                <a:gd name="T21" fmla="*/ 349 h 558"/>
                <a:gd name="T22" fmla="*/ 200 w 276"/>
                <a:gd name="T23" fmla="*/ 444 h 558"/>
                <a:gd name="T24" fmla="*/ 276 w 27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0"/>
                  </a:moveTo>
                  <a:lnTo>
                    <a:pt x="0" y="5"/>
                  </a:lnTo>
                  <a:lnTo>
                    <a:pt x="1" y="12"/>
                  </a:lnTo>
                  <a:lnTo>
                    <a:pt x="2" y="24"/>
                  </a:lnTo>
                  <a:lnTo>
                    <a:pt x="5" y="42"/>
                  </a:lnTo>
                  <a:lnTo>
                    <a:pt x="11" y="67"/>
                  </a:lnTo>
                  <a:lnTo>
                    <a:pt x="21" y="102"/>
                  </a:lnTo>
                  <a:lnTo>
                    <a:pt x="38" y="146"/>
                  </a:lnTo>
                  <a:lnTo>
                    <a:pt x="62" y="201"/>
                  </a:lnTo>
                  <a:lnTo>
                    <a:pt x="95" y="268"/>
                  </a:lnTo>
                  <a:lnTo>
                    <a:pt x="141" y="349"/>
                  </a:lnTo>
                  <a:lnTo>
                    <a:pt x="200" y="444"/>
                  </a:lnTo>
                  <a:lnTo>
                    <a:pt x="276" y="558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5165E8E-124E-4429-9E05-F8BA13613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939" y="3449303"/>
              <a:ext cx="578823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62E206B-3A16-46FC-B6C6-8A9B53E3B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2322719"/>
              <a:ext cx="427153" cy="775134"/>
            </a:xfrm>
            <a:custGeom>
              <a:avLst/>
              <a:gdLst>
                <a:gd name="T0" fmla="*/ 0 w 276"/>
                <a:gd name="T1" fmla="*/ 558 h 558"/>
                <a:gd name="T2" fmla="*/ 0 w 276"/>
                <a:gd name="T3" fmla="*/ 553 h 558"/>
                <a:gd name="T4" fmla="*/ 1 w 276"/>
                <a:gd name="T5" fmla="*/ 546 h 558"/>
                <a:gd name="T6" fmla="*/ 2 w 276"/>
                <a:gd name="T7" fmla="*/ 534 h 558"/>
                <a:gd name="T8" fmla="*/ 5 w 276"/>
                <a:gd name="T9" fmla="*/ 516 h 558"/>
                <a:gd name="T10" fmla="*/ 11 w 276"/>
                <a:gd name="T11" fmla="*/ 490 h 558"/>
                <a:gd name="T12" fmla="*/ 21 w 276"/>
                <a:gd name="T13" fmla="*/ 456 h 558"/>
                <a:gd name="T14" fmla="*/ 38 w 276"/>
                <a:gd name="T15" fmla="*/ 412 h 558"/>
                <a:gd name="T16" fmla="*/ 62 w 276"/>
                <a:gd name="T17" fmla="*/ 357 h 558"/>
                <a:gd name="T18" fmla="*/ 95 w 276"/>
                <a:gd name="T19" fmla="*/ 290 h 558"/>
                <a:gd name="T20" fmla="*/ 141 w 276"/>
                <a:gd name="T21" fmla="*/ 209 h 558"/>
                <a:gd name="T22" fmla="*/ 200 w 276"/>
                <a:gd name="T23" fmla="*/ 114 h 558"/>
                <a:gd name="T24" fmla="*/ 276 w 276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558"/>
                  </a:moveTo>
                  <a:lnTo>
                    <a:pt x="0" y="553"/>
                  </a:lnTo>
                  <a:lnTo>
                    <a:pt x="1" y="546"/>
                  </a:lnTo>
                  <a:lnTo>
                    <a:pt x="2" y="534"/>
                  </a:lnTo>
                  <a:lnTo>
                    <a:pt x="5" y="516"/>
                  </a:lnTo>
                  <a:lnTo>
                    <a:pt x="11" y="490"/>
                  </a:lnTo>
                  <a:lnTo>
                    <a:pt x="21" y="456"/>
                  </a:lnTo>
                  <a:lnTo>
                    <a:pt x="38" y="412"/>
                  </a:lnTo>
                  <a:lnTo>
                    <a:pt x="62" y="357"/>
                  </a:lnTo>
                  <a:lnTo>
                    <a:pt x="95" y="290"/>
                  </a:lnTo>
                  <a:lnTo>
                    <a:pt x="141" y="209"/>
                  </a:lnTo>
                  <a:lnTo>
                    <a:pt x="200" y="114"/>
                  </a:lnTo>
                  <a:lnTo>
                    <a:pt x="276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13">
              <a:extLst>
                <a:ext uri="{FF2B5EF4-FFF2-40B4-BE49-F238E27FC236}">
                  <a16:creationId xmlns:a16="http://schemas.microsoft.com/office/drawing/2014/main" id="{A36C175F-21A0-4357-95EE-DC8E4A675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6996" y="2522753"/>
              <a:ext cx="1057893" cy="1389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EFD4D754-80D1-47DD-8A03-D0210E96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874" y="2481080"/>
              <a:ext cx="97503" cy="86126"/>
            </a:xfrm>
            <a:custGeom>
              <a:avLst/>
              <a:gdLst>
                <a:gd name="T0" fmla="*/ 286 w 286"/>
                <a:gd name="T1" fmla="*/ 0 h 286"/>
                <a:gd name="T2" fmla="*/ 0 w 286"/>
                <a:gd name="T3" fmla="*/ 143 h 286"/>
                <a:gd name="T4" fmla="*/ 286 w 286"/>
                <a:gd name="T5" fmla="*/ 286 h 286"/>
                <a:gd name="T6" fmla="*/ 286 w 286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0"/>
                  </a:moveTo>
                  <a:lnTo>
                    <a:pt x="0" y="143"/>
                  </a:lnTo>
                  <a:lnTo>
                    <a:pt x="286" y="286"/>
                  </a:lnTo>
                  <a:cubicBezTo>
                    <a:pt x="241" y="196"/>
                    <a:pt x="241" y="90"/>
                    <a:pt x="286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F84CE094-584D-458C-ADCA-686554190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2481080"/>
              <a:ext cx="95955" cy="86126"/>
            </a:xfrm>
            <a:custGeom>
              <a:avLst/>
              <a:gdLst>
                <a:gd name="T0" fmla="*/ 287 w 287"/>
                <a:gd name="T1" fmla="*/ 143 h 286"/>
                <a:gd name="T2" fmla="*/ 0 w 287"/>
                <a:gd name="T3" fmla="*/ 286 h 286"/>
                <a:gd name="T4" fmla="*/ 0 w 287"/>
                <a:gd name="T5" fmla="*/ 0 h 286"/>
                <a:gd name="T6" fmla="*/ 287 w 287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286">
                  <a:moveTo>
                    <a:pt x="287" y="143"/>
                  </a:moveTo>
                  <a:lnTo>
                    <a:pt x="0" y="286"/>
                  </a:lnTo>
                  <a:cubicBezTo>
                    <a:pt x="45" y="196"/>
                    <a:pt x="45" y="90"/>
                    <a:pt x="0" y="0"/>
                  </a:cubicBezTo>
                  <a:lnTo>
                    <a:pt x="287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6">
              <a:extLst>
                <a:ext uri="{FF2B5EF4-FFF2-40B4-BE49-F238E27FC236}">
                  <a16:creationId xmlns:a16="http://schemas.microsoft.com/office/drawing/2014/main" id="{006D96D3-FE3A-45F8-B262-A24CF79B4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228" y="3142306"/>
              <a:ext cx="297150" cy="3750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626AB837-DB39-44AB-AF16-EF4AA0F9F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971" y="3102020"/>
              <a:ext cx="102145" cy="86126"/>
            </a:xfrm>
            <a:custGeom>
              <a:avLst/>
              <a:gdLst>
                <a:gd name="T0" fmla="*/ 303 w 303"/>
                <a:gd name="T1" fmla="*/ 102 h 283"/>
                <a:gd name="T2" fmla="*/ 39 w 303"/>
                <a:gd name="T3" fmla="*/ 283 h 283"/>
                <a:gd name="T4" fmla="*/ 0 w 303"/>
                <a:gd name="T5" fmla="*/ 0 h 283"/>
                <a:gd name="T6" fmla="*/ 303 w 303"/>
                <a:gd name="T7" fmla="*/ 1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3">
                  <a:moveTo>
                    <a:pt x="303" y="102"/>
                  </a:moveTo>
                  <a:lnTo>
                    <a:pt x="39" y="283"/>
                  </a:lnTo>
                  <a:cubicBezTo>
                    <a:pt x="71" y="188"/>
                    <a:pt x="57" y="83"/>
                    <a:pt x="0" y="0"/>
                  </a:cubicBezTo>
                  <a:lnTo>
                    <a:pt x="303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7256345B-5DA2-4C78-BF08-62C5ECA71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54" y="3135359"/>
              <a:ext cx="102145" cy="84737"/>
            </a:xfrm>
            <a:custGeom>
              <a:avLst/>
              <a:gdLst>
                <a:gd name="T0" fmla="*/ 265 w 303"/>
                <a:gd name="T1" fmla="*/ 0 h 284"/>
                <a:gd name="T2" fmla="*/ 0 w 303"/>
                <a:gd name="T3" fmla="*/ 181 h 284"/>
                <a:gd name="T4" fmla="*/ 303 w 303"/>
                <a:gd name="T5" fmla="*/ 284 h 284"/>
                <a:gd name="T6" fmla="*/ 265 w 303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5" y="0"/>
                  </a:moveTo>
                  <a:lnTo>
                    <a:pt x="0" y="181"/>
                  </a:lnTo>
                  <a:lnTo>
                    <a:pt x="303" y="284"/>
                  </a:lnTo>
                  <a:cubicBezTo>
                    <a:pt x="247" y="201"/>
                    <a:pt x="232" y="96"/>
                    <a:pt x="265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9">
              <a:extLst>
                <a:ext uri="{FF2B5EF4-FFF2-40B4-BE49-F238E27FC236}">
                  <a16:creationId xmlns:a16="http://schemas.microsoft.com/office/drawing/2014/main" id="{02534800-7D75-4DEA-8729-EB7D8BB47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448" y="3982727"/>
              <a:ext cx="1059441" cy="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A0E4C1-03C5-49DB-85F4-FFFA8979C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327" y="3939666"/>
              <a:ext cx="95955" cy="87516"/>
            </a:xfrm>
            <a:custGeom>
              <a:avLst/>
              <a:gdLst>
                <a:gd name="T0" fmla="*/ 286 w 286"/>
                <a:gd name="T1" fmla="*/ 286 h 286"/>
                <a:gd name="T2" fmla="*/ 0 w 286"/>
                <a:gd name="T3" fmla="*/ 143 h 286"/>
                <a:gd name="T4" fmla="*/ 286 w 286"/>
                <a:gd name="T5" fmla="*/ 0 h 286"/>
                <a:gd name="T6" fmla="*/ 286 w 286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286"/>
                  </a:moveTo>
                  <a:lnTo>
                    <a:pt x="0" y="143"/>
                  </a:lnTo>
                  <a:lnTo>
                    <a:pt x="286" y="0"/>
                  </a:lnTo>
                  <a:cubicBezTo>
                    <a:pt x="241" y="90"/>
                    <a:pt x="241" y="196"/>
                    <a:pt x="286" y="286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DEC59C2E-D4E5-48AB-BD2A-8A58564B4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3939666"/>
              <a:ext cx="95955" cy="87516"/>
            </a:xfrm>
            <a:custGeom>
              <a:avLst/>
              <a:gdLst>
                <a:gd name="T0" fmla="*/ 286 w 286"/>
                <a:gd name="T1" fmla="*/ 143 h 286"/>
                <a:gd name="T2" fmla="*/ 0 w 286"/>
                <a:gd name="T3" fmla="*/ 0 h 286"/>
                <a:gd name="T4" fmla="*/ 0 w 286"/>
                <a:gd name="T5" fmla="*/ 286 h 286"/>
                <a:gd name="T6" fmla="*/ 286 w 286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143"/>
                  </a:moveTo>
                  <a:lnTo>
                    <a:pt x="0" y="0"/>
                  </a:lnTo>
                  <a:cubicBezTo>
                    <a:pt x="45" y="90"/>
                    <a:pt x="45" y="196"/>
                    <a:pt x="0" y="286"/>
                  </a:cubicBezTo>
                  <a:lnTo>
                    <a:pt x="286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22">
              <a:extLst>
                <a:ext uri="{FF2B5EF4-FFF2-40B4-BE49-F238E27FC236}">
                  <a16:creationId xmlns:a16="http://schemas.microsoft.com/office/drawing/2014/main" id="{598A5BCF-5470-4E7A-ACF9-2C541C98C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10679" y="3328449"/>
              <a:ext cx="297150" cy="3611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BBF78E1-C51E-4094-9344-F599F034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76" y="3318725"/>
              <a:ext cx="103693" cy="86126"/>
            </a:xfrm>
            <a:custGeom>
              <a:avLst/>
              <a:gdLst>
                <a:gd name="T0" fmla="*/ 304 w 304"/>
                <a:gd name="T1" fmla="*/ 180 h 283"/>
                <a:gd name="T2" fmla="*/ 39 w 304"/>
                <a:gd name="T3" fmla="*/ 0 h 283"/>
                <a:gd name="T4" fmla="*/ 0 w 304"/>
                <a:gd name="T5" fmla="*/ 283 h 283"/>
                <a:gd name="T6" fmla="*/ 304 w 304"/>
                <a:gd name="T7" fmla="*/ 18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283">
                  <a:moveTo>
                    <a:pt x="304" y="180"/>
                  </a:moveTo>
                  <a:lnTo>
                    <a:pt x="39" y="0"/>
                  </a:lnTo>
                  <a:cubicBezTo>
                    <a:pt x="72" y="95"/>
                    <a:pt x="57" y="200"/>
                    <a:pt x="0" y="283"/>
                  </a:cubicBezTo>
                  <a:lnTo>
                    <a:pt x="304" y="18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322511F-EF43-4CC5-BF0C-C00CDA1D3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559" y="3286775"/>
              <a:ext cx="102145" cy="86126"/>
            </a:xfrm>
            <a:custGeom>
              <a:avLst/>
              <a:gdLst>
                <a:gd name="T0" fmla="*/ 264 w 303"/>
                <a:gd name="T1" fmla="*/ 284 h 284"/>
                <a:gd name="T2" fmla="*/ 0 w 303"/>
                <a:gd name="T3" fmla="*/ 103 h 284"/>
                <a:gd name="T4" fmla="*/ 303 w 303"/>
                <a:gd name="T5" fmla="*/ 0 h 284"/>
                <a:gd name="T6" fmla="*/ 264 w 303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4" y="284"/>
                  </a:moveTo>
                  <a:lnTo>
                    <a:pt x="0" y="103"/>
                  </a:lnTo>
                  <a:lnTo>
                    <a:pt x="303" y="0"/>
                  </a:lnTo>
                  <a:cubicBezTo>
                    <a:pt x="246" y="83"/>
                    <a:pt x="232" y="188"/>
                    <a:pt x="264" y="284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25">
              <a:extLst>
                <a:ext uri="{FF2B5EF4-FFF2-40B4-BE49-F238E27FC236}">
                  <a16:creationId xmlns:a16="http://schemas.microsoft.com/office/drawing/2014/main" id="{63BD847E-DDA2-49C9-8A2E-B5D1C1FF0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0446" y="3484031"/>
              <a:ext cx="150123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1DC6BE1-E946-48B2-A350-3E4C6D66E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755" y="3863263"/>
              <a:ext cx="91312" cy="95850"/>
            </a:xfrm>
            <a:custGeom>
              <a:avLst/>
              <a:gdLst>
                <a:gd name="T0" fmla="*/ 46 w 272"/>
                <a:gd name="T1" fmla="*/ 316 h 316"/>
                <a:gd name="T2" fmla="*/ 272 w 272"/>
                <a:gd name="T3" fmla="*/ 89 h 316"/>
                <a:gd name="T4" fmla="*/ 0 w 272"/>
                <a:gd name="T5" fmla="*/ 0 h 316"/>
                <a:gd name="T6" fmla="*/ 46 w 272"/>
                <a:gd name="T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6" y="316"/>
                  </a:moveTo>
                  <a:lnTo>
                    <a:pt x="272" y="89"/>
                  </a:lnTo>
                  <a:cubicBezTo>
                    <a:pt x="172" y="104"/>
                    <a:pt x="71" y="70"/>
                    <a:pt x="0" y="0"/>
                  </a:cubicBezTo>
                  <a:lnTo>
                    <a:pt x="46" y="3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5BC3FDEB-0C30-4FED-823D-AAB468505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044" y="3410407"/>
              <a:ext cx="92859" cy="97239"/>
            </a:xfrm>
            <a:custGeom>
              <a:avLst/>
              <a:gdLst>
                <a:gd name="T0" fmla="*/ 0 w 272"/>
                <a:gd name="T1" fmla="*/ 228 h 317"/>
                <a:gd name="T2" fmla="*/ 225 w 272"/>
                <a:gd name="T3" fmla="*/ 0 h 317"/>
                <a:gd name="T4" fmla="*/ 272 w 272"/>
                <a:gd name="T5" fmla="*/ 317 h 317"/>
                <a:gd name="T6" fmla="*/ 0 w 272"/>
                <a:gd name="T7" fmla="*/ 22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228"/>
                  </a:moveTo>
                  <a:lnTo>
                    <a:pt x="225" y="0"/>
                  </a:lnTo>
                  <a:lnTo>
                    <a:pt x="272" y="317"/>
                  </a:lnTo>
                  <a:cubicBezTo>
                    <a:pt x="200" y="246"/>
                    <a:pt x="100" y="213"/>
                    <a:pt x="0" y="228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4D669D6-73F0-4AAA-99FE-333796B7B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486" y="3027007"/>
              <a:ext cx="594299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29">
              <a:extLst>
                <a:ext uri="{FF2B5EF4-FFF2-40B4-BE49-F238E27FC236}">
                  <a16:creationId xmlns:a16="http://schemas.microsoft.com/office/drawing/2014/main" id="{A842FE62-4950-4921-BE14-247B123D1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1994" y="2611658"/>
              <a:ext cx="151670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184E6801-A5FA-4771-81BD-A716CB77F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303" y="2549147"/>
              <a:ext cx="92859" cy="95850"/>
            </a:xfrm>
            <a:custGeom>
              <a:avLst/>
              <a:gdLst>
                <a:gd name="T0" fmla="*/ 47 w 272"/>
                <a:gd name="T1" fmla="*/ 0 h 316"/>
                <a:gd name="T2" fmla="*/ 272 w 272"/>
                <a:gd name="T3" fmla="*/ 227 h 316"/>
                <a:gd name="T4" fmla="*/ 0 w 272"/>
                <a:gd name="T5" fmla="*/ 316 h 316"/>
                <a:gd name="T6" fmla="*/ 47 w 272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7" y="0"/>
                  </a:moveTo>
                  <a:lnTo>
                    <a:pt x="272" y="227"/>
                  </a:lnTo>
                  <a:cubicBezTo>
                    <a:pt x="172" y="212"/>
                    <a:pt x="72" y="245"/>
                    <a:pt x="0" y="31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564D76B-066D-4F5C-A5DF-C768E441E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140" y="3000614"/>
              <a:ext cx="91312" cy="95850"/>
            </a:xfrm>
            <a:custGeom>
              <a:avLst/>
              <a:gdLst>
                <a:gd name="T0" fmla="*/ 0 w 272"/>
                <a:gd name="T1" fmla="*/ 89 h 317"/>
                <a:gd name="T2" fmla="*/ 225 w 272"/>
                <a:gd name="T3" fmla="*/ 317 h 317"/>
                <a:gd name="T4" fmla="*/ 272 w 272"/>
                <a:gd name="T5" fmla="*/ 0 h 317"/>
                <a:gd name="T6" fmla="*/ 0 w 272"/>
                <a:gd name="T7" fmla="*/ 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89"/>
                  </a:moveTo>
                  <a:lnTo>
                    <a:pt x="225" y="317"/>
                  </a:lnTo>
                  <a:lnTo>
                    <a:pt x="272" y="0"/>
                  </a:lnTo>
                  <a:cubicBezTo>
                    <a:pt x="201" y="71"/>
                    <a:pt x="100" y="104"/>
                    <a:pt x="0" y="89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837C4A0B-0FB9-4FA3-8625-12DEE4B43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3258992"/>
              <a:ext cx="128456" cy="270881"/>
            </a:xfrm>
            <a:custGeom>
              <a:avLst/>
              <a:gdLst>
                <a:gd name="T0" fmla="*/ 0 w 83"/>
                <a:gd name="T1" fmla="*/ 0 h 195"/>
                <a:gd name="T2" fmla="*/ 0 w 83"/>
                <a:gd name="T3" fmla="*/ 2 h 195"/>
                <a:gd name="T4" fmla="*/ 0 w 83"/>
                <a:gd name="T5" fmla="*/ 5 h 195"/>
                <a:gd name="T6" fmla="*/ 1 w 83"/>
                <a:gd name="T7" fmla="*/ 12 h 195"/>
                <a:gd name="T8" fmla="*/ 3 w 83"/>
                <a:gd name="T9" fmla="*/ 21 h 195"/>
                <a:gd name="T10" fmla="*/ 6 w 83"/>
                <a:gd name="T11" fmla="*/ 35 h 195"/>
                <a:gd name="T12" fmla="*/ 12 w 83"/>
                <a:gd name="T13" fmla="*/ 54 h 195"/>
                <a:gd name="T14" fmla="*/ 21 w 83"/>
                <a:gd name="T15" fmla="*/ 79 h 195"/>
                <a:gd name="T16" fmla="*/ 35 w 83"/>
                <a:gd name="T17" fmla="*/ 110 h 195"/>
                <a:gd name="T18" fmla="*/ 55 w 83"/>
                <a:gd name="T19" fmla="*/ 148 h 195"/>
                <a:gd name="T20" fmla="*/ 83 w 83"/>
                <a:gd name="T2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12"/>
                  </a:lnTo>
                  <a:lnTo>
                    <a:pt x="3" y="21"/>
                  </a:lnTo>
                  <a:lnTo>
                    <a:pt x="6" y="35"/>
                  </a:lnTo>
                  <a:lnTo>
                    <a:pt x="12" y="54"/>
                  </a:lnTo>
                  <a:lnTo>
                    <a:pt x="21" y="79"/>
                  </a:lnTo>
                  <a:lnTo>
                    <a:pt x="35" y="110"/>
                  </a:lnTo>
                  <a:lnTo>
                    <a:pt x="55" y="148"/>
                  </a:lnTo>
                  <a:lnTo>
                    <a:pt x="83" y="195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3">
              <a:extLst>
                <a:ext uri="{FF2B5EF4-FFF2-40B4-BE49-F238E27FC236}">
                  <a16:creationId xmlns:a16="http://schemas.microsoft.com/office/drawing/2014/main" id="{BA21E542-F594-47A1-A3AC-AD2BD8009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2986723"/>
              <a:ext cx="128456" cy="272269"/>
            </a:xfrm>
            <a:custGeom>
              <a:avLst/>
              <a:gdLst>
                <a:gd name="T0" fmla="*/ 0 w 83"/>
                <a:gd name="T1" fmla="*/ 196 h 196"/>
                <a:gd name="T2" fmla="*/ 0 w 83"/>
                <a:gd name="T3" fmla="*/ 194 h 196"/>
                <a:gd name="T4" fmla="*/ 0 w 83"/>
                <a:gd name="T5" fmla="*/ 190 h 196"/>
                <a:gd name="T6" fmla="*/ 1 w 83"/>
                <a:gd name="T7" fmla="*/ 184 h 196"/>
                <a:gd name="T8" fmla="*/ 3 w 83"/>
                <a:gd name="T9" fmla="*/ 174 h 196"/>
                <a:gd name="T10" fmla="*/ 6 w 83"/>
                <a:gd name="T11" fmla="*/ 160 h 196"/>
                <a:gd name="T12" fmla="*/ 12 w 83"/>
                <a:gd name="T13" fmla="*/ 141 h 196"/>
                <a:gd name="T14" fmla="*/ 21 w 83"/>
                <a:gd name="T15" fmla="*/ 116 h 196"/>
                <a:gd name="T16" fmla="*/ 35 w 83"/>
                <a:gd name="T17" fmla="*/ 85 h 196"/>
                <a:gd name="T18" fmla="*/ 55 w 83"/>
                <a:gd name="T19" fmla="*/ 47 h 196"/>
                <a:gd name="T20" fmla="*/ 83 w 83"/>
                <a:gd name="T2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6">
                  <a:moveTo>
                    <a:pt x="0" y="196"/>
                  </a:moveTo>
                  <a:lnTo>
                    <a:pt x="0" y="194"/>
                  </a:lnTo>
                  <a:lnTo>
                    <a:pt x="0" y="190"/>
                  </a:lnTo>
                  <a:lnTo>
                    <a:pt x="1" y="184"/>
                  </a:lnTo>
                  <a:lnTo>
                    <a:pt x="3" y="174"/>
                  </a:lnTo>
                  <a:lnTo>
                    <a:pt x="6" y="160"/>
                  </a:lnTo>
                  <a:lnTo>
                    <a:pt x="12" y="141"/>
                  </a:lnTo>
                  <a:lnTo>
                    <a:pt x="21" y="116"/>
                  </a:lnTo>
                  <a:lnTo>
                    <a:pt x="35" y="85"/>
                  </a:lnTo>
                  <a:lnTo>
                    <a:pt x="55" y="47"/>
                  </a:lnTo>
                  <a:lnTo>
                    <a:pt x="83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40868208-BA86-403A-AE73-A6809BBD5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242" y="2236593"/>
              <a:ext cx="981213" cy="2037854"/>
            </a:xfrm>
            <a:custGeom>
              <a:avLst/>
              <a:gdLst>
                <a:gd name="T0" fmla="*/ 0 w 2913"/>
                <a:gd name="T1" fmla="*/ 352 h 6728"/>
                <a:gd name="T2" fmla="*/ 64 w 2913"/>
                <a:gd name="T3" fmla="*/ 672 h 6728"/>
                <a:gd name="T4" fmla="*/ 0 w 2913"/>
                <a:gd name="T5" fmla="*/ 864 h 6728"/>
                <a:gd name="T6" fmla="*/ 64 w 2913"/>
                <a:gd name="T7" fmla="*/ 1312 h 6728"/>
                <a:gd name="T8" fmla="*/ 32 w 2913"/>
                <a:gd name="T9" fmla="*/ 1408 h 6728"/>
                <a:gd name="T10" fmla="*/ 32 w 2913"/>
                <a:gd name="T11" fmla="*/ 1920 h 6728"/>
                <a:gd name="T12" fmla="*/ 64 w 2913"/>
                <a:gd name="T13" fmla="*/ 2016 h 6728"/>
                <a:gd name="T14" fmla="*/ 0 w 2913"/>
                <a:gd name="T15" fmla="*/ 2464 h 6728"/>
                <a:gd name="T16" fmla="*/ 64 w 2913"/>
                <a:gd name="T17" fmla="*/ 2784 h 6728"/>
                <a:gd name="T18" fmla="*/ 0 w 2913"/>
                <a:gd name="T19" fmla="*/ 2976 h 6728"/>
                <a:gd name="T20" fmla="*/ 64 w 2913"/>
                <a:gd name="T21" fmla="*/ 3424 h 6728"/>
                <a:gd name="T22" fmla="*/ 32 w 2913"/>
                <a:gd name="T23" fmla="*/ 3520 h 6728"/>
                <a:gd name="T24" fmla="*/ 32 w 2913"/>
                <a:gd name="T25" fmla="*/ 4032 h 6728"/>
                <a:gd name="T26" fmla="*/ 64 w 2913"/>
                <a:gd name="T27" fmla="*/ 4128 h 6728"/>
                <a:gd name="T28" fmla="*/ 0 w 2913"/>
                <a:gd name="T29" fmla="*/ 4576 h 6728"/>
                <a:gd name="T30" fmla="*/ 64 w 2913"/>
                <a:gd name="T31" fmla="*/ 4896 h 6728"/>
                <a:gd name="T32" fmla="*/ 0 w 2913"/>
                <a:gd name="T33" fmla="*/ 5088 h 6728"/>
                <a:gd name="T34" fmla="*/ 64 w 2913"/>
                <a:gd name="T35" fmla="*/ 5536 h 6728"/>
                <a:gd name="T36" fmla="*/ 32 w 2913"/>
                <a:gd name="T37" fmla="*/ 5632 h 6728"/>
                <a:gd name="T38" fmla="*/ 32 w 2913"/>
                <a:gd name="T39" fmla="*/ 6144 h 6728"/>
                <a:gd name="T40" fmla="*/ 64 w 2913"/>
                <a:gd name="T41" fmla="*/ 6240 h 6728"/>
                <a:gd name="T42" fmla="*/ 0 w 2913"/>
                <a:gd name="T43" fmla="*/ 6688 h 6728"/>
                <a:gd name="T44" fmla="*/ 344 w 2913"/>
                <a:gd name="T45" fmla="*/ 6664 h 6728"/>
                <a:gd name="T46" fmla="*/ 536 w 2913"/>
                <a:gd name="T47" fmla="*/ 6728 h 6728"/>
                <a:gd name="T48" fmla="*/ 984 w 2913"/>
                <a:gd name="T49" fmla="*/ 6664 h 6728"/>
                <a:gd name="T50" fmla="*/ 1080 w 2913"/>
                <a:gd name="T51" fmla="*/ 6696 h 6728"/>
                <a:gd name="T52" fmla="*/ 1592 w 2913"/>
                <a:gd name="T53" fmla="*/ 6696 h 6728"/>
                <a:gd name="T54" fmla="*/ 1688 w 2913"/>
                <a:gd name="T55" fmla="*/ 6664 h 6728"/>
                <a:gd name="T56" fmla="*/ 2136 w 2913"/>
                <a:gd name="T57" fmla="*/ 6728 h 6728"/>
                <a:gd name="T58" fmla="*/ 2456 w 2913"/>
                <a:gd name="T59" fmla="*/ 6664 h 6728"/>
                <a:gd name="T60" fmla="*/ 2648 w 2913"/>
                <a:gd name="T61" fmla="*/ 6728 h 6728"/>
                <a:gd name="T62" fmla="*/ 2840 w 2913"/>
                <a:gd name="T63" fmla="*/ 6728 h 6728"/>
                <a:gd name="T64" fmla="*/ 2849 w 2913"/>
                <a:gd name="T65" fmla="*/ 6288 h 6728"/>
                <a:gd name="T66" fmla="*/ 2881 w 2913"/>
                <a:gd name="T67" fmla="*/ 6192 h 6728"/>
                <a:gd name="T68" fmla="*/ 2881 w 2913"/>
                <a:gd name="T69" fmla="*/ 5680 h 6728"/>
                <a:gd name="T70" fmla="*/ 2849 w 2913"/>
                <a:gd name="T71" fmla="*/ 5584 h 6728"/>
                <a:gd name="T72" fmla="*/ 2913 w 2913"/>
                <a:gd name="T73" fmla="*/ 5136 h 6728"/>
                <a:gd name="T74" fmla="*/ 2849 w 2913"/>
                <a:gd name="T75" fmla="*/ 4816 h 6728"/>
                <a:gd name="T76" fmla="*/ 2913 w 2913"/>
                <a:gd name="T77" fmla="*/ 4624 h 6728"/>
                <a:gd name="T78" fmla="*/ 2849 w 2913"/>
                <a:gd name="T79" fmla="*/ 4176 h 6728"/>
                <a:gd name="T80" fmla="*/ 2881 w 2913"/>
                <a:gd name="T81" fmla="*/ 4080 h 6728"/>
                <a:gd name="T82" fmla="*/ 2881 w 2913"/>
                <a:gd name="T83" fmla="*/ 3568 h 6728"/>
                <a:gd name="T84" fmla="*/ 2849 w 2913"/>
                <a:gd name="T85" fmla="*/ 3472 h 6728"/>
                <a:gd name="T86" fmla="*/ 2913 w 2913"/>
                <a:gd name="T87" fmla="*/ 3024 h 6728"/>
                <a:gd name="T88" fmla="*/ 2849 w 2913"/>
                <a:gd name="T89" fmla="*/ 2704 h 6728"/>
                <a:gd name="T90" fmla="*/ 2913 w 2913"/>
                <a:gd name="T91" fmla="*/ 2512 h 6728"/>
                <a:gd name="T92" fmla="*/ 2849 w 2913"/>
                <a:gd name="T93" fmla="*/ 2064 h 6728"/>
                <a:gd name="T94" fmla="*/ 2881 w 2913"/>
                <a:gd name="T95" fmla="*/ 1968 h 6728"/>
                <a:gd name="T96" fmla="*/ 2881 w 2913"/>
                <a:gd name="T97" fmla="*/ 1456 h 6728"/>
                <a:gd name="T98" fmla="*/ 2849 w 2913"/>
                <a:gd name="T99" fmla="*/ 1360 h 6728"/>
                <a:gd name="T100" fmla="*/ 2913 w 2913"/>
                <a:gd name="T101" fmla="*/ 912 h 6728"/>
                <a:gd name="T102" fmla="*/ 2849 w 2913"/>
                <a:gd name="T103" fmla="*/ 592 h 6728"/>
                <a:gd name="T104" fmla="*/ 2913 w 2913"/>
                <a:gd name="T105" fmla="*/ 400 h 6728"/>
                <a:gd name="T106" fmla="*/ 2801 w 2913"/>
                <a:gd name="T107" fmla="*/ 64 h 6728"/>
                <a:gd name="T108" fmla="*/ 2705 w 2913"/>
                <a:gd name="T109" fmla="*/ 32 h 6728"/>
                <a:gd name="T110" fmla="*/ 2193 w 2913"/>
                <a:gd name="T111" fmla="*/ 32 h 6728"/>
                <a:gd name="T112" fmla="*/ 2097 w 2913"/>
                <a:gd name="T113" fmla="*/ 64 h 6728"/>
                <a:gd name="T114" fmla="*/ 1649 w 2913"/>
                <a:gd name="T115" fmla="*/ 0 h 6728"/>
                <a:gd name="T116" fmla="*/ 1329 w 2913"/>
                <a:gd name="T117" fmla="*/ 64 h 6728"/>
                <a:gd name="T118" fmla="*/ 1137 w 2913"/>
                <a:gd name="T119" fmla="*/ 0 h 6728"/>
                <a:gd name="T120" fmla="*/ 689 w 2913"/>
                <a:gd name="T121" fmla="*/ 64 h 6728"/>
                <a:gd name="T122" fmla="*/ 593 w 2913"/>
                <a:gd name="T123" fmla="*/ 32 h 6728"/>
                <a:gd name="T124" fmla="*/ 81 w 2913"/>
                <a:gd name="T125" fmla="*/ 32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13" h="6728">
                  <a:moveTo>
                    <a:pt x="64" y="96"/>
                  </a:moveTo>
                  <a:lnTo>
                    <a:pt x="64" y="160"/>
                  </a:lnTo>
                  <a:cubicBezTo>
                    <a:pt x="64" y="178"/>
                    <a:pt x="50" y="192"/>
                    <a:pt x="32" y="192"/>
                  </a:cubicBezTo>
                  <a:cubicBezTo>
                    <a:pt x="15" y="192"/>
                    <a:pt x="0" y="178"/>
                    <a:pt x="0" y="160"/>
                  </a:cubicBezTo>
                  <a:lnTo>
                    <a:pt x="0" y="96"/>
                  </a:lnTo>
                  <a:cubicBezTo>
                    <a:pt x="0" y="78"/>
                    <a:pt x="15" y="64"/>
                    <a:pt x="32" y="64"/>
                  </a:cubicBezTo>
                  <a:cubicBezTo>
                    <a:pt x="50" y="64"/>
                    <a:pt x="64" y="78"/>
                    <a:pt x="64" y="96"/>
                  </a:cubicBezTo>
                  <a:close/>
                  <a:moveTo>
                    <a:pt x="64" y="288"/>
                  </a:moveTo>
                  <a:lnTo>
                    <a:pt x="64" y="352"/>
                  </a:lnTo>
                  <a:cubicBezTo>
                    <a:pt x="64" y="370"/>
                    <a:pt x="50" y="384"/>
                    <a:pt x="32" y="384"/>
                  </a:cubicBezTo>
                  <a:cubicBezTo>
                    <a:pt x="15" y="384"/>
                    <a:pt x="0" y="370"/>
                    <a:pt x="0" y="352"/>
                  </a:cubicBezTo>
                  <a:lnTo>
                    <a:pt x="0" y="288"/>
                  </a:lnTo>
                  <a:cubicBezTo>
                    <a:pt x="0" y="270"/>
                    <a:pt x="15" y="256"/>
                    <a:pt x="32" y="256"/>
                  </a:cubicBezTo>
                  <a:cubicBezTo>
                    <a:pt x="50" y="256"/>
                    <a:pt x="64" y="270"/>
                    <a:pt x="64" y="288"/>
                  </a:cubicBezTo>
                  <a:close/>
                  <a:moveTo>
                    <a:pt x="64" y="480"/>
                  </a:moveTo>
                  <a:lnTo>
                    <a:pt x="64" y="544"/>
                  </a:lnTo>
                  <a:cubicBezTo>
                    <a:pt x="64" y="562"/>
                    <a:pt x="50" y="576"/>
                    <a:pt x="32" y="576"/>
                  </a:cubicBezTo>
                  <a:cubicBezTo>
                    <a:pt x="15" y="576"/>
                    <a:pt x="0" y="562"/>
                    <a:pt x="0" y="544"/>
                  </a:cubicBezTo>
                  <a:lnTo>
                    <a:pt x="0" y="480"/>
                  </a:lnTo>
                  <a:cubicBezTo>
                    <a:pt x="0" y="462"/>
                    <a:pt x="15" y="448"/>
                    <a:pt x="32" y="448"/>
                  </a:cubicBezTo>
                  <a:cubicBezTo>
                    <a:pt x="50" y="448"/>
                    <a:pt x="64" y="462"/>
                    <a:pt x="64" y="480"/>
                  </a:cubicBezTo>
                  <a:close/>
                  <a:moveTo>
                    <a:pt x="64" y="672"/>
                  </a:moveTo>
                  <a:lnTo>
                    <a:pt x="64" y="736"/>
                  </a:lnTo>
                  <a:cubicBezTo>
                    <a:pt x="64" y="754"/>
                    <a:pt x="50" y="768"/>
                    <a:pt x="32" y="768"/>
                  </a:cubicBezTo>
                  <a:cubicBezTo>
                    <a:pt x="15" y="768"/>
                    <a:pt x="0" y="754"/>
                    <a:pt x="0" y="736"/>
                  </a:cubicBezTo>
                  <a:lnTo>
                    <a:pt x="0" y="672"/>
                  </a:lnTo>
                  <a:cubicBezTo>
                    <a:pt x="0" y="654"/>
                    <a:pt x="15" y="640"/>
                    <a:pt x="32" y="640"/>
                  </a:cubicBezTo>
                  <a:cubicBezTo>
                    <a:pt x="50" y="640"/>
                    <a:pt x="64" y="654"/>
                    <a:pt x="64" y="672"/>
                  </a:cubicBezTo>
                  <a:close/>
                  <a:moveTo>
                    <a:pt x="64" y="864"/>
                  </a:moveTo>
                  <a:lnTo>
                    <a:pt x="64" y="928"/>
                  </a:lnTo>
                  <a:cubicBezTo>
                    <a:pt x="64" y="946"/>
                    <a:pt x="50" y="960"/>
                    <a:pt x="32" y="960"/>
                  </a:cubicBezTo>
                  <a:cubicBezTo>
                    <a:pt x="15" y="960"/>
                    <a:pt x="0" y="946"/>
                    <a:pt x="0" y="928"/>
                  </a:cubicBezTo>
                  <a:lnTo>
                    <a:pt x="0" y="864"/>
                  </a:lnTo>
                  <a:cubicBezTo>
                    <a:pt x="0" y="846"/>
                    <a:pt x="15" y="832"/>
                    <a:pt x="32" y="832"/>
                  </a:cubicBezTo>
                  <a:cubicBezTo>
                    <a:pt x="50" y="832"/>
                    <a:pt x="64" y="846"/>
                    <a:pt x="64" y="864"/>
                  </a:cubicBezTo>
                  <a:close/>
                  <a:moveTo>
                    <a:pt x="64" y="1056"/>
                  </a:moveTo>
                  <a:lnTo>
                    <a:pt x="64" y="1120"/>
                  </a:lnTo>
                  <a:cubicBezTo>
                    <a:pt x="64" y="1138"/>
                    <a:pt x="50" y="1152"/>
                    <a:pt x="32" y="1152"/>
                  </a:cubicBezTo>
                  <a:cubicBezTo>
                    <a:pt x="15" y="1152"/>
                    <a:pt x="0" y="1138"/>
                    <a:pt x="0" y="1120"/>
                  </a:cubicBezTo>
                  <a:lnTo>
                    <a:pt x="0" y="1056"/>
                  </a:lnTo>
                  <a:cubicBezTo>
                    <a:pt x="0" y="1038"/>
                    <a:pt x="15" y="1024"/>
                    <a:pt x="32" y="1024"/>
                  </a:cubicBezTo>
                  <a:cubicBezTo>
                    <a:pt x="50" y="1024"/>
                    <a:pt x="64" y="1038"/>
                    <a:pt x="64" y="1056"/>
                  </a:cubicBezTo>
                  <a:close/>
                  <a:moveTo>
                    <a:pt x="64" y="1248"/>
                  </a:moveTo>
                  <a:lnTo>
                    <a:pt x="64" y="1312"/>
                  </a:lnTo>
                  <a:cubicBezTo>
                    <a:pt x="64" y="1330"/>
                    <a:pt x="50" y="1344"/>
                    <a:pt x="32" y="1344"/>
                  </a:cubicBezTo>
                  <a:cubicBezTo>
                    <a:pt x="15" y="1344"/>
                    <a:pt x="0" y="1330"/>
                    <a:pt x="0" y="1312"/>
                  </a:cubicBezTo>
                  <a:lnTo>
                    <a:pt x="0" y="1248"/>
                  </a:lnTo>
                  <a:cubicBezTo>
                    <a:pt x="0" y="1230"/>
                    <a:pt x="15" y="1216"/>
                    <a:pt x="32" y="1216"/>
                  </a:cubicBezTo>
                  <a:cubicBezTo>
                    <a:pt x="50" y="1216"/>
                    <a:pt x="64" y="1230"/>
                    <a:pt x="64" y="1248"/>
                  </a:cubicBezTo>
                  <a:close/>
                  <a:moveTo>
                    <a:pt x="64" y="1440"/>
                  </a:moveTo>
                  <a:lnTo>
                    <a:pt x="64" y="1504"/>
                  </a:lnTo>
                  <a:cubicBezTo>
                    <a:pt x="64" y="1522"/>
                    <a:pt x="50" y="1536"/>
                    <a:pt x="32" y="1536"/>
                  </a:cubicBezTo>
                  <a:cubicBezTo>
                    <a:pt x="15" y="1536"/>
                    <a:pt x="0" y="1522"/>
                    <a:pt x="0" y="1504"/>
                  </a:cubicBezTo>
                  <a:lnTo>
                    <a:pt x="0" y="1440"/>
                  </a:lnTo>
                  <a:cubicBezTo>
                    <a:pt x="0" y="1422"/>
                    <a:pt x="15" y="1408"/>
                    <a:pt x="32" y="1408"/>
                  </a:cubicBezTo>
                  <a:cubicBezTo>
                    <a:pt x="50" y="1408"/>
                    <a:pt x="64" y="1422"/>
                    <a:pt x="64" y="1440"/>
                  </a:cubicBezTo>
                  <a:close/>
                  <a:moveTo>
                    <a:pt x="64" y="1632"/>
                  </a:moveTo>
                  <a:lnTo>
                    <a:pt x="64" y="1696"/>
                  </a:lnTo>
                  <a:cubicBezTo>
                    <a:pt x="64" y="1714"/>
                    <a:pt x="50" y="1728"/>
                    <a:pt x="32" y="1728"/>
                  </a:cubicBezTo>
                  <a:cubicBezTo>
                    <a:pt x="15" y="1728"/>
                    <a:pt x="0" y="1714"/>
                    <a:pt x="0" y="1696"/>
                  </a:cubicBezTo>
                  <a:lnTo>
                    <a:pt x="0" y="1632"/>
                  </a:lnTo>
                  <a:cubicBezTo>
                    <a:pt x="0" y="1614"/>
                    <a:pt x="15" y="1600"/>
                    <a:pt x="32" y="1600"/>
                  </a:cubicBezTo>
                  <a:cubicBezTo>
                    <a:pt x="50" y="1600"/>
                    <a:pt x="64" y="1614"/>
                    <a:pt x="64" y="1632"/>
                  </a:cubicBezTo>
                  <a:close/>
                  <a:moveTo>
                    <a:pt x="64" y="1824"/>
                  </a:moveTo>
                  <a:lnTo>
                    <a:pt x="64" y="1888"/>
                  </a:lnTo>
                  <a:cubicBezTo>
                    <a:pt x="64" y="1906"/>
                    <a:pt x="50" y="1920"/>
                    <a:pt x="32" y="1920"/>
                  </a:cubicBezTo>
                  <a:cubicBezTo>
                    <a:pt x="15" y="1920"/>
                    <a:pt x="0" y="1906"/>
                    <a:pt x="0" y="1888"/>
                  </a:cubicBezTo>
                  <a:lnTo>
                    <a:pt x="0" y="1824"/>
                  </a:lnTo>
                  <a:cubicBezTo>
                    <a:pt x="0" y="1806"/>
                    <a:pt x="15" y="1792"/>
                    <a:pt x="32" y="1792"/>
                  </a:cubicBezTo>
                  <a:cubicBezTo>
                    <a:pt x="50" y="1792"/>
                    <a:pt x="64" y="1806"/>
                    <a:pt x="64" y="1824"/>
                  </a:cubicBezTo>
                  <a:close/>
                  <a:moveTo>
                    <a:pt x="64" y="2016"/>
                  </a:moveTo>
                  <a:lnTo>
                    <a:pt x="64" y="2080"/>
                  </a:lnTo>
                  <a:cubicBezTo>
                    <a:pt x="64" y="2098"/>
                    <a:pt x="50" y="2112"/>
                    <a:pt x="32" y="2112"/>
                  </a:cubicBezTo>
                  <a:cubicBezTo>
                    <a:pt x="15" y="2112"/>
                    <a:pt x="0" y="2098"/>
                    <a:pt x="0" y="2080"/>
                  </a:cubicBezTo>
                  <a:lnTo>
                    <a:pt x="0" y="2016"/>
                  </a:lnTo>
                  <a:cubicBezTo>
                    <a:pt x="0" y="1998"/>
                    <a:pt x="15" y="1984"/>
                    <a:pt x="32" y="1984"/>
                  </a:cubicBezTo>
                  <a:cubicBezTo>
                    <a:pt x="50" y="1984"/>
                    <a:pt x="64" y="1998"/>
                    <a:pt x="64" y="2016"/>
                  </a:cubicBezTo>
                  <a:close/>
                  <a:moveTo>
                    <a:pt x="64" y="2208"/>
                  </a:moveTo>
                  <a:lnTo>
                    <a:pt x="64" y="2272"/>
                  </a:lnTo>
                  <a:cubicBezTo>
                    <a:pt x="64" y="2290"/>
                    <a:pt x="50" y="2304"/>
                    <a:pt x="32" y="2304"/>
                  </a:cubicBezTo>
                  <a:cubicBezTo>
                    <a:pt x="15" y="2304"/>
                    <a:pt x="0" y="2290"/>
                    <a:pt x="0" y="2272"/>
                  </a:cubicBezTo>
                  <a:lnTo>
                    <a:pt x="0" y="2208"/>
                  </a:lnTo>
                  <a:cubicBezTo>
                    <a:pt x="0" y="2190"/>
                    <a:pt x="15" y="2176"/>
                    <a:pt x="32" y="2176"/>
                  </a:cubicBezTo>
                  <a:cubicBezTo>
                    <a:pt x="50" y="2176"/>
                    <a:pt x="64" y="2190"/>
                    <a:pt x="64" y="2208"/>
                  </a:cubicBezTo>
                  <a:close/>
                  <a:moveTo>
                    <a:pt x="64" y="2400"/>
                  </a:moveTo>
                  <a:lnTo>
                    <a:pt x="64" y="2464"/>
                  </a:lnTo>
                  <a:cubicBezTo>
                    <a:pt x="64" y="2482"/>
                    <a:pt x="50" y="2496"/>
                    <a:pt x="32" y="2496"/>
                  </a:cubicBezTo>
                  <a:cubicBezTo>
                    <a:pt x="15" y="2496"/>
                    <a:pt x="0" y="2482"/>
                    <a:pt x="0" y="2464"/>
                  </a:cubicBezTo>
                  <a:lnTo>
                    <a:pt x="0" y="2400"/>
                  </a:lnTo>
                  <a:cubicBezTo>
                    <a:pt x="0" y="2382"/>
                    <a:pt x="15" y="2368"/>
                    <a:pt x="32" y="2368"/>
                  </a:cubicBezTo>
                  <a:cubicBezTo>
                    <a:pt x="50" y="2368"/>
                    <a:pt x="64" y="2382"/>
                    <a:pt x="64" y="2400"/>
                  </a:cubicBezTo>
                  <a:close/>
                  <a:moveTo>
                    <a:pt x="64" y="2592"/>
                  </a:moveTo>
                  <a:lnTo>
                    <a:pt x="64" y="2656"/>
                  </a:lnTo>
                  <a:cubicBezTo>
                    <a:pt x="64" y="2674"/>
                    <a:pt x="50" y="2688"/>
                    <a:pt x="32" y="2688"/>
                  </a:cubicBezTo>
                  <a:cubicBezTo>
                    <a:pt x="15" y="2688"/>
                    <a:pt x="0" y="2674"/>
                    <a:pt x="0" y="2656"/>
                  </a:cubicBezTo>
                  <a:lnTo>
                    <a:pt x="0" y="2592"/>
                  </a:lnTo>
                  <a:cubicBezTo>
                    <a:pt x="0" y="2574"/>
                    <a:pt x="15" y="2560"/>
                    <a:pt x="32" y="2560"/>
                  </a:cubicBezTo>
                  <a:cubicBezTo>
                    <a:pt x="50" y="2560"/>
                    <a:pt x="64" y="2574"/>
                    <a:pt x="64" y="2592"/>
                  </a:cubicBezTo>
                  <a:close/>
                  <a:moveTo>
                    <a:pt x="64" y="2784"/>
                  </a:moveTo>
                  <a:lnTo>
                    <a:pt x="64" y="2848"/>
                  </a:lnTo>
                  <a:cubicBezTo>
                    <a:pt x="64" y="2866"/>
                    <a:pt x="50" y="2880"/>
                    <a:pt x="32" y="2880"/>
                  </a:cubicBezTo>
                  <a:cubicBezTo>
                    <a:pt x="15" y="2880"/>
                    <a:pt x="0" y="2866"/>
                    <a:pt x="0" y="2848"/>
                  </a:cubicBezTo>
                  <a:lnTo>
                    <a:pt x="0" y="2784"/>
                  </a:lnTo>
                  <a:cubicBezTo>
                    <a:pt x="0" y="2766"/>
                    <a:pt x="15" y="2752"/>
                    <a:pt x="32" y="2752"/>
                  </a:cubicBezTo>
                  <a:cubicBezTo>
                    <a:pt x="50" y="2752"/>
                    <a:pt x="64" y="2766"/>
                    <a:pt x="64" y="2784"/>
                  </a:cubicBezTo>
                  <a:close/>
                  <a:moveTo>
                    <a:pt x="64" y="2976"/>
                  </a:moveTo>
                  <a:lnTo>
                    <a:pt x="64" y="3040"/>
                  </a:lnTo>
                  <a:cubicBezTo>
                    <a:pt x="64" y="3058"/>
                    <a:pt x="50" y="3072"/>
                    <a:pt x="32" y="3072"/>
                  </a:cubicBezTo>
                  <a:cubicBezTo>
                    <a:pt x="15" y="3072"/>
                    <a:pt x="0" y="3058"/>
                    <a:pt x="0" y="3040"/>
                  </a:cubicBezTo>
                  <a:lnTo>
                    <a:pt x="0" y="2976"/>
                  </a:lnTo>
                  <a:cubicBezTo>
                    <a:pt x="0" y="2958"/>
                    <a:pt x="15" y="2944"/>
                    <a:pt x="32" y="2944"/>
                  </a:cubicBezTo>
                  <a:cubicBezTo>
                    <a:pt x="50" y="2944"/>
                    <a:pt x="64" y="2958"/>
                    <a:pt x="64" y="2976"/>
                  </a:cubicBezTo>
                  <a:close/>
                  <a:moveTo>
                    <a:pt x="64" y="3168"/>
                  </a:moveTo>
                  <a:lnTo>
                    <a:pt x="64" y="3232"/>
                  </a:lnTo>
                  <a:cubicBezTo>
                    <a:pt x="64" y="3250"/>
                    <a:pt x="50" y="3264"/>
                    <a:pt x="32" y="3264"/>
                  </a:cubicBezTo>
                  <a:cubicBezTo>
                    <a:pt x="15" y="3264"/>
                    <a:pt x="0" y="3250"/>
                    <a:pt x="0" y="3232"/>
                  </a:cubicBezTo>
                  <a:lnTo>
                    <a:pt x="0" y="3168"/>
                  </a:lnTo>
                  <a:cubicBezTo>
                    <a:pt x="0" y="3150"/>
                    <a:pt x="15" y="3136"/>
                    <a:pt x="32" y="3136"/>
                  </a:cubicBezTo>
                  <a:cubicBezTo>
                    <a:pt x="50" y="3136"/>
                    <a:pt x="64" y="3150"/>
                    <a:pt x="64" y="3168"/>
                  </a:cubicBezTo>
                  <a:close/>
                  <a:moveTo>
                    <a:pt x="64" y="3360"/>
                  </a:moveTo>
                  <a:lnTo>
                    <a:pt x="64" y="3424"/>
                  </a:lnTo>
                  <a:cubicBezTo>
                    <a:pt x="64" y="3442"/>
                    <a:pt x="50" y="3456"/>
                    <a:pt x="32" y="3456"/>
                  </a:cubicBezTo>
                  <a:cubicBezTo>
                    <a:pt x="15" y="3456"/>
                    <a:pt x="0" y="3442"/>
                    <a:pt x="0" y="3424"/>
                  </a:cubicBezTo>
                  <a:lnTo>
                    <a:pt x="0" y="3360"/>
                  </a:lnTo>
                  <a:cubicBezTo>
                    <a:pt x="0" y="3342"/>
                    <a:pt x="15" y="3328"/>
                    <a:pt x="32" y="3328"/>
                  </a:cubicBezTo>
                  <a:cubicBezTo>
                    <a:pt x="50" y="3328"/>
                    <a:pt x="64" y="3342"/>
                    <a:pt x="64" y="3360"/>
                  </a:cubicBezTo>
                  <a:close/>
                  <a:moveTo>
                    <a:pt x="64" y="3552"/>
                  </a:moveTo>
                  <a:lnTo>
                    <a:pt x="64" y="3616"/>
                  </a:lnTo>
                  <a:cubicBezTo>
                    <a:pt x="64" y="3634"/>
                    <a:pt x="50" y="3648"/>
                    <a:pt x="32" y="3648"/>
                  </a:cubicBezTo>
                  <a:cubicBezTo>
                    <a:pt x="15" y="3648"/>
                    <a:pt x="0" y="3634"/>
                    <a:pt x="0" y="3616"/>
                  </a:cubicBezTo>
                  <a:lnTo>
                    <a:pt x="0" y="3552"/>
                  </a:lnTo>
                  <a:cubicBezTo>
                    <a:pt x="0" y="3534"/>
                    <a:pt x="15" y="3520"/>
                    <a:pt x="32" y="3520"/>
                  </a:cubicBezTo>
                  <a:cubicBezTo>
                    <a:pt x="50" y="3520"/>
                    <a:pt x="64" y="3534"/>
                    <a:pt x="64" y="3552"/>
                  </a:cubicBezTo>
                  <a:close/>
                  <a:moveTo>
                    <a:pt x="64" y="3744"/>
                  </a:moveTo>
                  <a:lnTo>
                    <a:pt x="64" y="3808"/>
                  </a:lnTo>
                  <a:cubicBezTo>
                    <a:pt x="64" y="3826"/>
                    <a:pt x="50" y="3840"/>
                    <a:pt x="32" y="3840"/>
                  </a:cubicBezTo>
                  <a:cubicBezTo>
                    <a:pt x="15" y="3840"/>
                    <a:pt x="0" y="3826"/>
                    <a:pt x="0" y="3808"/>
                  </a:cubicBezTo>
                  <a:lnTo>
                    <a:pt x="0" y="3744"/>
                  </a:lnTo>
                  <a:cubicBezTo>
                    <a:pt x="0" y="3726"/>
                    <a:pt x="15" y="3712"/>
                    <a:pt x="32" y="3712"/>
                  </a:cubicBezTo>
                  <a:cubicBezTo>
                    <a:pt x="50" y="3712"/>
                    <a:pt x="64" y="3726"/>
                    <a:pt x="64" y="3744"/>
                  </a:cubicBezTo>
                  <a:close/>
                  <a:moveTo>
                    <a:pt x="64" y="3936"/>
                  </a:moveTo>
                  <a:lnTo>
                    <a:pt x="64" y="4000"/>
                  </a:lnTo>
                  <a:cubicBezTo>
                    <a:pt x="64" y="4018"/>
                    <a:pt x="50" y="4032"/>
                    <a:pt x="32" y="4032"/>
                  </a:cubicBezTo>
                  <a:cubicBezTo>
                    <a:pt x="15" y="4032"/>
                    <a:pt x="0" y="4018"/>
                    <a:pt x="0" y="4000"/>
                  </a:cubicBezTo>
                  <a:lnTo>
                    <a:pt x="0" y="3936"/>
                  </a:lnTo>
                  <a:cubicBezTo>
                    <a:pt x="0" y="3918"/>
                    <a:pt x="15" y="3904"/>
                    <a:pt x="32" y="3904"/>
                  </a:cubicBezTo>
                  <a:cubicBezTo>
                    <a:pt x="50" y="3904"/>
                    <a:pt x="64" y="3918"/>
                    <a:pt x="64" y="3936"/>
                  </a:cubicBezTo>
                  <a:close/>
                  <a:moveTo>
                    <a:pt x="64" y="4128"/>
                  </a:moveTo>
                  <a:lnTo>
                    <a:pt x="64" y="4192"/>
                  </a:lnTo>
                  <a:cubicBezTo>
                    <a:pt x="64" y="4210"/>
                    <a:pt x="50" y="4224"/>
                    <a:pt x="32" y="4224"/>
                  </a:cubicBezTo>
                  <a:cubicBezTo>
                    <a:pt x="15" y="4224"/>
                    <a:pt x="0" y="4210"/>
                    <a:pt x="0" y="4192"/>
                  </a:cubicBezTo>
                  <a:lnTo>
                    <a:pt x="0" y="4128"/>
                  </a:lnTo>
                  <a:cubicBezTo>
                    <a:pt x="0" y="4110"/>
                    <a:pt x="15" y="4096"/>
                    <a:pt x="32" y="4096"/>
                  </a:cubicBezTo>
                  <a:cubicBezTo>
                    <a:pt x="50" y="4096"/>
                    <a:pt x="64" y="4110"/>
                    <a:pt x="64" y="4128"/>
                  </a:cubicBezTo>
                  <a:close/>
                  <a:moveTo>
                    <a:pt x="64" y="4320"/>
                  </a:moveTo>
                  <a:lnTo>
                    <a:pt x="64" y="4384"/>
                  </a:lnTo>
                  <a:cubicBezTo>
                    <a:pt x="64" y="4402"/>
                    <a:pt x="50" y="4416"/>
                    <a:pt x="32" y="4416"/>
                  </a:cubicBezTo>
                  <a:cubicBezTo>
                    <a:pt x="15" y="4416"/>
                    <a:pt x="0" y="4402"/>
                    <a:pt x="0" y="4384"/>
                  </a:cubicBezTo>
                  <a:lnTo>
                    <a:pt x="0" y="4320"/>
                  </a:lnTo>
                  <a:cubicBezTo>
                    <a:pt x="0" y="4302"/>
                    <a:pt x="15" y="4288"/>
                    <a:pt x="32" y="4288"/>
                  </a:cubicBezTo>
                  <a:cubicBezTo>
                    <a:pt x="50" y="4288"/>
                    <a:pt x="64" y="4302"/>
                    <a:pt x="64" y="4320"/>
                  </a:cubicBezTo>
                  <a:close/>
                  <a:moveTo>
                    <a:pt x="64" y="4512"/>
                  </a:moveTo>
                  <a:lnTo>
                    <a:pt x="64" y="4576"/>
                  </a:lnTo>
                  <a:cubicBezTo>
                    <a:pt x="64" y="4594"/>
                    <a:pt x="50" y="4608"/>
                    <a:pt x="32" y="4608"/>
                  </a:cubicBezTo>
                  <a:cubicBezTo>
                    <a:pt x="15" y="4608"/>
                    <a:pt x="0" y="4594"/>
                    <a:pt x="0" y="4576"/>
                  </a:cubicBezTo>
                  <a:lnTo>
                    <a:pt x="0" y="4512"/>
                  </a:lnTo>
                  <a:cubicBezTo>
                    <a:pt x="0" y="4494"/>
                    <a:pt x="15" y="4480"/>
                    <a:pt x="32" y="4480"/>
                  </a:cubicBezTo>
                  <a:cubicBezTo>
                    <a:pt x="50" y="4480"/>
                    <a:pt x="64" y="4494"/>
                    <a:pt x="64" y="4512"/>
                  </a:cubicBezTo>
                  <a:close/>
                  <a:moveTo>
                    <a:pt x="64" y="4704"/>
                  </a:moveTo>
                  <a:lnTo>
                    <a:pt x="64" y="4768"/>
                  </a:lnTo>
                  <a:cubicBezTo>
                    <a:pt x="64" y="4786"/>
                    <a:pt x="50" y="4800"/>
                    <a:pt x="32" y="4800"/>
                  </a:cubicBezTo>
                  <a:cubicBezTo>
                    <a:pt x="15" y="4800"/>
                    <a:pt x="0" y="4786"/>
                    <a:pt x="0" y="4768"/>
                  </a:cubicBezTo>
                  <a:lnTo>
                    <a:pt x="0" y="4704"/>
                  </a:lnTo>
                  <a:cubicBezTo>
                    <a:pt x="0" y="4686"/>
                    <a:pt x="15" y="4672"/>
                    <a:pt x="32" y="4672"/>
                  </a:cubicBezTo>
                  <a:cubicBezTo>
                    <a:pt x="50" y="4672"/>
                    <a:pt x="64" y="4686"/>
                    <a:pt x="64" y="4704"/>
                  </a:cubicBezTo>
                  <a:close/>
                  <a:moveTo>
                    <a:pt x="64" y="4896"/>
                  </a:moveTo>
                  <a:lnTo>
                    <a:pt x="64" y="4960"/>
                  </a:lnTo>
                  <a:cubicBezTo>
                    <a:pt x="64" y="4978"/>
                    <a:pt x="50" y="4992"/>
                    <a:pt x="32" y="4992"/>
                  </a:cubicBezTo>
                  <a:cubicBezTo>
                    <a:pt x="15" y="4992"/>
                    <a:pt x="0" y="4978"/>
                    <a:pt x="0" y="4960"/>
                  </a:cubicBezTo>
                  <a:lnTo>
                    <a:pt x="0" y="4896"/>
                  </a:lnTo>
                  <a:cubicBezTo>
                    <a:pt x="0" y="4878"/>
                    <a:pt x="15" y="4864"/>
                    <a:pt x="32" y="4864"/>
                  </a:cubicBezTo>
                  <a:cubicBezTo>
                    <a:pt x="50" y="4864"/>
                    <a:pt x="64" y="4878"/>
                    <a:pt x="64" y="4896"/>
                  </a:cubicBezTo>
                  <a:close/>
                  <a:moveTo>
                    <a:pt x="64" y="5088"/>
                  </a:moveTo>
                  <a:lnTo>
                    <a:pt x="64" y="5152"/>
                  </a:lnTo>
                  <a:cubicBezTo>
                    <a:pt x="64" y="5170"/>
                    <a:pt x="50" y="5184"/>
                    <a:pt x="32" y="5184"/>
                  </a:cubicBezTo>
                  <a:cubicBezTo>
                    <a:pt x="15" y="5184"/>
                    <a:pt x="0" y="5170"/>
                    <a:pt x="0" y="5152"/>
                  </a:cubicBezTo>
                  <a:lnTo>
                    <a:pt x="0" y="5088"/>
                  </a:lnTo>
                  <a:cubicBezTo>
                    <a:pt x="0" y="5070"/>
                    <a:pt x="15" y="5056"/>
                    <a:pt x="32" y="5056"/>
                  </a:cubicBezTo>
                  <a:cubicBezTo>
                    <a:pt x="50" y="5056"/>
                    <a:pt x="64" y="5070"/>
                    <a:pt x="64" y="5088"/>
                  </a:cubicBezTo>
                  <a:close/>
                  <a:moveTo>
                    <a:pt x="64" y="5280"/>
                  </a:moveTo>
                  <a:lnTo>
                    <a:pt x="64" y="5344"/>
                  </a:lnTo>
                  <a:cubicBezTo>
                    <a:pt x="64" y="5362"/>
                    <a:pt x="50" y="5376"/>
                    <a:pt x="32" y="5376"/>
                  </a:cubicBezTo>
                  <a:cubicBezTo>
                    <a:pt x="15" y="5376"/>
                    <a:pt x="0" y="5362"/>
                    <a:pt x="0" y="5344"/>
                  </a:cubicBezTo>
                  <a:lnTo>
                    <a:pt x="0" y="5280"/>
                  </a:lnTo>
                  <a:cubicBezTo>
                    <a:pt x="0" y="5262"/>
                    <a:pt x="15" y="5248"/>
                    <a:pt x="32" y="5248"/>
                  </a:cubicBezTo>
                  <a:cubicBezTo>
                    <a:pt x="50" y="5248"/>
                    <a:pt x="64" y="5262"/>
                    <a:pt x="64" y="5280"/>
                  </a:cubicBezTo>
                  <a:close/>
                  <a:moveTo>
                    <a:pt x="64" y="5472"/>
                  </a:moveTo>
                  <a:lnTo>
                    <a:pt x="64" y="5536"/>
                  </a:lnTo>
                  <a:cubicBezTo>
                    <a:pt x="64" y="5554"/>
                    <a:pt x="50" y="5568"/>
                    <a:pt x="32" y="5568"/>
                  </a:cubicBezTo>
                  <a:cubicBezTo>
                    <a:pt x="15" y="5568"/>
                    <a:pt x="0" y="5554"/>
                    <a:pt x="0" y="5536"/>
                  </a:cubicBezTo>
                  <a:lnTo>
                    <a:pt x="0" y="5472"/>
                  </a:lnTo>
                  <a:cubicBezTo>
                    <a:pt x="0" y="5454"/>
                    <a:pt x="15" y="5440"/>
                    <a:pt x="32" y="5440"/>
                  </a:cubicBezTo>
                  <a:cubicBezTo>
                    <a:pt x="50" y="5440"/>
                    <a:pt x="64" y="5454"/>
                    <a:pt x="64" y="5472"/>
                  </a:cubicBezTo>
                  <a:close/>
                  <a:moveTo>
                    <a:pt x="64" y="5664"/>
                  </a:moveTo>
                  <a:lnTo>
                    <a:pt x="64" y="5728"/>
                  </a:lnTo>
                  <a:cubicBezTo>
                    <a:pt x="64" y="5746"/>
                    <a:pt x="50" y="5760"/>
                    <a:pt x="32" y="5760"/>
                  </a:cubicBezTo>
                  <a:cubicBezTo>
                    <a:pt x="15" y="5760"/>
                    <a:pt x="0" y="5746"/>
                    <a:pt x="0" y="5728"/>
                  </a:cubicBezTo>
                  <a:lnTo>
                    <a:pt x="0" y="5664"/>
                  </a:lnTo>
                  <a:cubicBezTo>
                    <a:pt x="0" y="5646"/>
                    <a:pt x="15" y="5632"/>
                    <a:pt x="32" y="5632"/>
                  </a:cubicBezTo>
                  <a:cubicBezTo>
                    <a:pt x="50" y="5632"/>
                    <a:pt x="64" y="5646"/>
                    <a:pt x="64" y="5664"/>
                  </a:cubicBezTo>
                  <a:close/>
                  <a:moveTo>
                    <a:pt x="64" y="5856"/>
                  </a:moveTo>
                  <a:lnTo>
                    <a:pt x="64" y="5920"/>
                  </a:lnTo>
                  <a:cubicBezTo>
                    <a:pt x="64" y="5938"/>
                    <a:pt x="50" y="5952"/>
                    <a:pt x="32" y="5952"/>
                  </a:cubicBezTo>
                  <a:cubicBezTo>
                    <a:pt x="15" y="5952"/>
                    <a:pt x="0" y="5938"/>
                    <a:pt x="0" y="5920"/>
                  </a:cubicBezTo>
                  <a:lnTo>
                    <a:pt x="0" y="5856"/>
                  </a:lnTo>
                  <a:cubicBezTo>
                    <a:pt x="0" y="5838"/>
                    <a:pt x="15" y="5824"/>
                    <a:pt x="32" y="5824"/>
                  </a:cubicBezTo>
                  <a:cubicBezTo>
                    <a:pt x="50" y="5824"/>
                    <a:pt x="64" y="5838"/>
                    <a:pt x="64" y="5856"/>
                  </a:cubicBezTo>
                  <a:close/>
                  <a:moveTo>
                    <a:pt x="64" y="6048"/>
                  </a:moveTo>
                  <a:lnTo>
                    <a:pt x="64" y="6112"/>
                  </a:lnTo>
                  <a:cubicBezTo>
                    <a:pt x="64" y="6130"/>
                    <a:pt x="50" y="6144"/>
                    <a:pt x="32" y="6144"/>
                  </a:cubicBezTo>
                  <a:cubicBezTo>
                    <a:pt x="15" y="6144"/>
                    <a:pt x="0" y="6130"/>
                    <a:pt x="0" y="6112"/>
                  </a:cubicBezTo>
                  <a:lnTo>
                    <a:pt x="0" y="6048"/>
                  </a:lnTo>
                  <a:cubicBezTo>
                    <a:pt x="0" y="6030"/>
                    <a:pt x="15" y="6016"/>
                    <a:pt x="32" y="6016"/>
                  </a:cubicBezTo>
                  <a:cubicBezTo>
                    <a:pt x="50" y="6016"/>
                    <a:pt x="64" y="6030"/>
                    <a:pt x="64" y="6048"/>
                  </a:cubicBezTo>
                  <a:close/>
                  <a:moveTo>
                    <a:pt x="64" y="6240"/>
                  </a:moveTo>
                  <a:lnTo>
                    <a:pt x="64" y="6304"/>
                  </a:lnTo>
                  <a:cubicBezTo>
                    <a:pt x="64" y="6322"/>
                    <a:pt x="50" y="6336"/>
                    <a:pt x="32" y="6336"/>
                  </a:cubicBezTo>
                  <a:cubicBezTo>
                    <a:pt x="15" y="6336"/>
                    <a:pt x="0" y="6322"/>
                    <a:pt x="0" y="6304"/>
                  </a:cubicBezTo>
                  <a:lnTo>
                    <a:pt x="0" y="6240"/>
                  </a:lnTo>
                  <a:cubicBezTo>
                    <a:pt x="0" y="6222"/>
                    <a:pt x="15" y="6208"/>
                    <a:pt x="32" y="6208"/>
                  </a:cubicBezTo>
                  <a:cubicBezTo>
                    <a:pt x="50" y="6208"/>
                    <a:pt x="64" y="6222"/>
                    <a:pt x="64" y="6240"/>
                  </a:cubicBezTo>
                  <a:close/>
                  <a:moveTo>
                    <a:pt x="64" y="6432"/>
                  </a:moveTo>
                  <a:lnTo>
                    <a:pt x="64" y="6496"/>
                  </a:lnTo>
                  <a:cubicBezTo>
                    <a:pt x="64" y="6514"/>
                    <a:pt x="50" y="6528"/>
                    <a:pt x="32" y="6528"/>
                  </a:cubicBezTo>
                  <a:cubicBezTo>
                    <a:pt x="15" y="6528"/>
                    <a:pt x="0" y="6514"/>
                    <a:pt x="0" y="6496"/>
                  </a:cubicBezTo>
                  <a:lnTo>
                    <a:pt x="0" y="6432"/>
                  </a:lnTo>
                  <a:cubicBezTo>
                    <a:pt x="0" y="6414"/>
                    <a:pt x="15" y="6400"/>
                    <a:pt x="32" y="6400"/>
                  </a:cubicBezTo>
                  <a:cubicBezTo>
                    <a:pt x="50" y="6400"/>
                    <a:pt x="64" y="6414"/>
                    <a:pt x="64" y="6432"/>
                  </a:cubicBezTo>
                  <a:close/>
                  <a:moveTo>
                    <a:pt x="64" y="6624"/>
                  </a:moveTo>
                  <a:lnTo>
                    <a:pt x="64" y="6688"/>
                  </a:lnTo>
                  <a:cubicBezTo>
                    <a:pt x="64" y="6706"/>
                    <a:pt x="50" y="6720"/>
                    <a:pt x="32" y="6720"/>
                  </a:cubicBezTo>
                  <a:cubicBezTo>
                    <a:pt x="15" y="6720"/>
                    <a:pt x="0" y="6706"/>
                    <a:pt x="0" y="6688"/>
                  </a:cubicBezTo>
                  <a:lnTo>
                    <a:pt x="0" y="6624"/>
                  </a:lnTo>
                  <a:cubicBezTo>
                    <a:pt x="0" y="6606"/>
                    <a:pt x="15" y="6592"/>
                    <a:pt x="32" y="6592"/>
                  </a:cubicBezTo>
                  <a:cubicBezTo>
                    <a:pt x="50" y="6592"/>
                    <a:pt x="64" y="6606"/>
                    <a:pt x="64" y="6624"/>
                  </a:cubicBezTo>
                  <a:close/>
                  <a:moveTo>
                    <a:pt x="152" y="6664"/>
                  </a:moveTo>
                  <a:lnTo>
                    <a:pt x="216" y="6664"/>
                  </a:lnTo>
                  <a:cubicBezTo>
                    <a:pt x="234" y="6664"/>
                    <a:pt x="248" y="6678"/>
                    <a:pt x="248" y="6696"/>
                  </a:cubicBezTo>
                  <a:cubicBezTo>
                    <a:pt x="248" y="6714"/>
                    <a:pt x="234" y="6728"/>
                    <a:pt x="216" y="6728"/>
                  </a:cubicBezTo>
                  <a:lnTo>
                    <a:pt x="152" y="6728"/>
                  </a:lnTo>
                  <a:cubicBezTo>
                    <a:pt x="135" y="6728"/>
                    <a:pt x="120" y="6714"/>
                    <a:pt x="120" y="6696"/>
                  </a:cubicBezTo>
                  <a:cubicBezTo>
                    <a:pt x="120" y="6678"/>
                    <a:pt x="135" y="6664"/>
                    <a:pt x="152" y="6664"/>
                  </a:cubicBezTo>
                  <a:close/>
                  <a:moveTo>
                    <a:pt x="344" y="6664"/>
                  </a:moveTo>
                  <a:lnTo>
                    <a:pt x="408" y="6664"/>
                  </a:lnTo>
                  <a:cubicBezTo>
                    <a:pt x="426" y="6664"/>
                    <a:pt x="440" y="6678"/>
                    <a:pt x="440" y="6696"/>
                  </a:cubicBezTo>
                  <a:cubicBezTo>
                    <a:pt x="440" y="6714"/>
                    <a:pt x="426" y="6728"/>
                    <a:pt x="408" y="6728"/>
                  </a:cubicBezTo>
                  <a:lnTo>
                    <a:pt x="344" y="6728"/>
                  </a:lnTo>
                  <a:cubicBezTo>
                    <a:pt x="327" y="6728"/>
                    <a:pt x="312" y="6714"/>
                    <a:pt x="312" y="6696"/>
                  </a:cubicBezTo>
                  <a:cubicBezTo>
                    <a:pt x="312" y="6678"/>
                    <a:pt x="327" y="6664"/>
                    <a:pt x="344" y="6664"/>
                  </a:cubicBezTo>
                  <a:close/>
                  <a:moveTo>
                    <a:pt x="536" y="6664"/>
                  </a:moveTo>
                  <a:lnTo>
                    <a:pt x="600" y="6664"/>
                  </a:lnTo>
                  <a:cubicBezTo>
                    <a:pt x="618" y="6664"/>
                    <a:pt x="632" y="6678"/>
                    <a:pt x="632" y="6696"/>
                  </a:cubicBezTo>
                  <a:cubicBezTo>
                    <a:pt x="632" y="6714"/>
                    <a:pt x="618" y="6728"/>
                    <a:pt x="600" y="6728"/>
                  </a:cubicBezTo>
                  <a:lnTo>
                    <a:pt x="536" y="6728"/>
                  </a:lnTo>
                  <a:cubicBezTo>
                    <a:pt x="519" y="6728"/>
                    <a:pt x="504" y="6714"/>
                    <a:pt x="504" y="6696"/>
                  </a:cubicBezTo>
                  <a:cubicBezTo>
                    <a:pt x="504" y="6678"/>
                    <a:pt x="519" y="6664"/>
                    <a:pt x="536" y="6664"/>
                  </a:cubicBezTo>
                  <a:close/>
                  <a:moveTo>
                    <a:pt x="728" y="6664"/>
                  </a:moveTo>
                  <a:lnTo>
                    <a:pt x="792" y="6664"/>
                  </a:lnTo>
                  <a:cubicBezTo>
                    <a:pt x="810" y="6664"/>
                    <a:pt x="824" y="6678"/>
                    <a:pt x="824" y="6696"/>
                  </a:cubicBezTo>
                  <a:cubicBezTo>
                    <a:pt x="824" y="6714"/>
                    <a:pt x="810" y="6728"/>
                    <a:pt x="792" y="6728"/>
                  </a:cubicBezTo>
                  <a:lnTo>
                    <a:pt x="728" y="6728"/>
                  </a:lnTo>
                  <a:cubicBezTo>
                    <a:pt x="711" y="6728"/>
                    <a:pt x="696" y="6714"/>
                    <a:pt x="696" y="6696"/>
                  </a:cubicBezTo>
                  <a:cubicBezTo>
                    <a:pt x="696" y="6678"/>
                    <a:pt x="711" y="6664"/>
                    <a:pt x="728" y="6664"/>
                  </a:cubicBezTo>
                  <a:close/>
                  <a:moveTo>
                    <a:pt x="920" y="6664"/>
                  </a:moveTo>
                  <a:lnTo>
                    <a:pt x="984" y="6664"/>
                  </a:lnTo>
                  <a:cubicBezTo>
                    <a:pt x="1002" y="6664"/>
                    <a:pt x="1016" y="6678"/>
                    <a:pt x="1016" y="6696"/>
                  </a:cubicBezTo>
                  <a:cubicBezTo>
                    <a:pt x="1016" y="6714"/>
                    <a:pt x="1002" y="6728"/>
                    <a:pt x="984" y="6728"/>
                  </a:cubicBezTo>
                  <a:lnTo>
                    <a:pt x="920" y="6728"/>
                  </a:lnTo>
                  <a:cubicBezTo>
                    <a:pt x="903" y="6728"/>
                    <a:pt x="888" y="6714"/>
                    <a:pt x="888" y="6696"/>
                  </a:cubicBezTo>
                  <a:cubicBezTo>
                    <a:pt x="888" y="6678"/>
                    <a:pt x="903" y="6664"/>
                    <a:pt x="920" y="6664"/>
                  </a:cubicBezTo>
                  <a:close/>
                  <a:moveTo>
                    <a:pt x="1112" y="6664"/>
                  </a:moveTo>
                  <a:lnTo>
                    <a:pt x="1176" y="6664"/>
                  </a:lnTo>
                  <a:cubicBezTo>
                    <a:pt x="1194" y="6664"/>
                    <a:pt x="1208" y="6678"/>
                    <a:pt x="1208" y="6696"/>
                  </a:cubicBezTo>
                  <a:cubicBezTo>
                    <a:pt x="1208" y="6714"/>
                    <a:pt x="1194" y="6728"/>
                    <a:pt x="1176" y="6728"/>
                  </a:cubicBezTo>
                  <a:lnTo>
                    <a:pt x="1112" y="6728"/>
                  </a:lnTo>
                  <a:cubicBezTo>
                    <a:pt x="1095" y="6728"/>
                    <a:pt x="1080" y="6714"/>
                    <a:pt x="1080" y="6696"/>
                  </a:cubicBezTo>
                  <a:cubicBezTo>
                    <a:pt x="1080" y="6678"/>
                    <a:pt x="1095" y="6664"/>
                    <a:pt x="1112" y="6664"/>
                  </a:cubicBezTo>
                  <a:close/>
                  <a:moveTo>
                    <a:pt x="1304" y="6664"/>
                  </a:moveTo>
                  <a:lnTo>
                    <a:pt x="1368" y="6664"/>
                  </a:lnTo>
                  <a:cubicBezTo>
                    <a:pt x="1386" y="6664"/>
                    <a:pt x="1400" y="6678"/>
                    <a:pt x="1400" y="6696"/>
                  </a:cubicBezTo>
                  <a:cubicBezTo>
                    <a:pt x="1400" y="6714"/>
                    <a:pt x="1386" y="6728"/>
                    <a:pt x="1368" y="6728"/>
                  </a:cubicBezTo>
                  <a:lnTo>
                    <a:pt x="1304" y="6728"/>
                  </a:lnTo>
                  <a:cubicBezTo>
                    <a:pt x="1287" y="6728"/>
                    <a:pt x="1272" y="6714"/>
                    <a:pt x="1272" y="6696"/>
                  </a:cubicBezTo>
                  <a:cubicBezTo>
                    <a:pt x="1272" y="6678"/>
                    <a:pt x="1287" y="6664"/>
                    <a:pt x="1304" y="6664"/>
                  </a:cubicBezTo>
                  <a:close/>
                  <a:moveTo>
                    <a:pt x="1496" y="6664"/>
                  </a:moveTo>
                  <a:lnTo>
                    <a:pt x="1560" y="6664"/>
                  </a:lnTo>
                  <a:cubicBezTo>
                    <a:pt x="1578" y="6664"/>
                    <a:pt x="1592" y="6678"/>
                    <a:pt x="1592" y="6696"/>
                  </a:cubicBezTo>
                  <a:cubicBezTo>
                    <a:pt x="1592" y="6714"/>
                    <a:pt x="1578" y="6728"/>
                    <a:pt x="1560" y="6728"/>
                  </a:cubicBezTo>
                  <a:lnTo>
                    <a:pt x="1496" y="6728"/>
                  </a:lnTo>
                  <a:cubicBezTo>
                    <a:pt x="1479" y="6728"/>
                    <a:pt x="1464" y="6714"/>
                    <a:pt x="1464" y="6696"/>
                  </a:cubicBezTo>
                  <a:cubicBezTo>
                    <a:pt x="1464" y="6678"/>
                    <a:pt x="1479" y="6664"/>
                    <a:pt x="1496" y="6664"/>
                  </a:cubicBezTo>
                  <a:close/>
                  <a:moveTo>
                    <a:pt x="1688" y="6664"/>
                  </a:moveTo>
                  <a:lnTo>
                    <a:pt x="1752" y="6664"/>
                  </a:lnTo>
                  <a:cubicBezTo>
                    <a:pt x="1770" y="6664"/>
                    <a:pt x="1784" y="6678"/>
                    <a:pt x="1784" y="6696"/>
                  </a:cubicBezTo>
                  <a:cubicBezTo>
                    <a:pt x="1784" y="6714"/>
                    <a:pt x="1770" y="6728"/>
                    <a:pt x="1752" y="6728"/>
                  </a:cubicBezTo>
                  <a:lnTo>
                    <a:pt x="1688" y="6728"/>
                  </a:lnTo>
                  <a:cubicBezTo>
                    <a:pt x="1671" y="6728"/>
                    <a:pt x="1656" y="6714"/>
                    <a:pt x="1656" y="6696"/>
                  </a:cubicBezTo>
                  <a:cubicBezTo>
                    <a:pt x="1656" y="6678"/>
                    <a:pt x="1671" y="6664"/>
                    <a:pt x="1688" y="6664"/>
                  </a:cubicBezTo>
                  <a:close/>
                  <a:moveTo>
                    <a:pt x="1880" y="6664"/>
                  </a:moveTo>
                  <a:lnTo>
                    <a:pt x="1944" y="6664"/>
                  </a:lnTo>
                  <a:cubicBezTo>
                    <a:pt x="1962" y="6664"/>
                    <a:pt x="1976" y="6678"/>
                    <a:pt x="1976" y="6696"/>
                  </a:cubicBezTo>
                  <a:cubicBezTo>
                    <a:pt x="1976" y="6714"/>
                    <a:pt x="1962" y="6728"/>
                    <a:pt x="1944" y="6728"/>
                  </a:cubicBezTo>
                  <a:lnTo>
                    <a:pt x="1880" y="6728"/>
                  </a:lnTo>
                  <a:cubicBezTo>
                    <a:pt x="1863" y="6728"/>
                    <a:pt x="1848" y="6714"/>
                    <a:pt x="1848" y="6696"/>
                  </a:cubicBezTo>
                  <a:cubicBezTo>
                    <a:pt x="1848" y="6678"/>
                    <a:pt x="1863" y="6664"/>
                    <a:pt x="1880" y="6664"/>
                  </a:cubicBezTo>
                  <a:close/>
                  <a:moveTo>
                    <a:pt x="2072" y="6664"/>
                  </a:moveTo>
                  <a:lnTo>
                    <a:pt x="2136" y="6664"/>
                  </a:lnTo>
                  <a:cubicBezTo>
                    <a:pt x="2154" y="6664"/>
                    <a:pt x="2168" y="6678"/>
                    <a:pt x="2168" y="6696"/>
                  </a:cubicBezTo>
                  <a:cubicBezTo>
                    <a:pt x="2168" y="6714"/>
                    <a:pt x="2154" y="6728"/>
                    <a:pt x="2136" y="6728"/>
                  </a:cubicBezTo>
                  <a:lnTo>
                    <a:pt x="2072" y="6728"/>
                  </a:lnTo>
                  <a:cubicBezTo>
                    <a:pt x="2055" y="6728"/>
                    <a:pt x="2040" y="6714"/>
                    <a:pt x="2040" y="6696"/>
                  </a:cubicBezTo>
                  <a:cubicBezTo>
                    <a:pt x="2040" y="6678"/>
                    <a:pt x="2055" y="6664"/>
                    <a:pt x="2072" y="6664"/>
                  </a:cubicBezTo>
                  <a:close/>
                  <a:moveTo>
                    <a:pt x="2264" y="6664"/>
                  </a:moveTo>
                  <a:lnTo>
                    <a:pt x="2328" y="6664"/>
                  </a:lnTo>
                  <a:cubicBezTo>
                    <a:pt x="2346" y="6664"/>
                    <a:pt x="2360" y="6678"/>
                    <a:pt x="2360" y="6696"/>
                  </a:cubicBezTo>
                  <a:cubicBezTo>
                    <a:pt x="2360" y="6714"/>
                    <a:pt x="2346" y="6728"/>
                    <a:pt x="2328" y="6728"/>
                  </a:cubicBezTo>
                  <a:lnTo>
                    <a:pt x="2264" y="6728"/>
                  </a:lnTo>
                  <a:cubicBezTo>
                    <a:pt x="2247" y="6728"/>
                    <a:pt x="2232" y="6714"/>
                    <a:pt x="2232" y="6696"/>
                  </a:cubicBezTo>
                  <a:cubicBezTo>
                    <a:pt x="2232" y="6678"/>
                    <a:pt x="2247" y="6664"/>
                    <a:pt x="2264" y="6664"/>
                  </a:cubicBezTo>
                  <a:close/>
                  <a:moveTo>
                    <a:pt x="2456" y="6664"/>
                  </a:moveTo>
                  <a:lnTo>
                    <a:pt x="2520" y="6664"/>
                  </a:lnTo>
                  <a:cubicBezTo>
                    <a:pt x="2538" y="6664"/>
                    <a:pt x="2552" y="6678"/>
                    <a:pt x="2552" y="6696"/>
                  </a:cubicBezTo>
                  <a:cubicBezTo>
                    <a:pt x="2552" y="6714"/>
                    <a:pt x="2538" y="6728"/>
                    <a:pt x="2520" y="6728"/>
                  </a:cubicBezTo>
                  <a:lnTo>
                    <a:pt x="2456" y="6728"/>
                  </a:lnTo>
                  <a:cubicBezTo>
                    <a:pt x="2439" y="6728"/>
                    <a:pt x="2424" y="6714"/>
                    <a:pt x="2424" y="6696"/>
                  </a:cubicBezTo>
                  <a:cubicBezTo>
                    <a:pt x="2424" y="6678"/>
                    <a:pt x="2439" y="6664"/>
                    <a:pt x="2456" y="6664"/>
                  </a:cubicBezTo>
                  <a:close/>
                  <a:moveTo>
                    <a:pt x="2648" y="6664"/>
                  </a:moveTo>
                  <a:lnTo>
                    <a:pt x="2712" y="6664"/>
                  </a:lnTo>
                  <a:cubicBezTo>
                    <a:pt x="2730" y="6664"/>
                    <a:pt x="2744" y="6678"/>
                    <a:pt x="2744" y="6696"/>
                  </a:cubicBezTo>
                  <a:cubicBezTo>
                    <a:pt x="2744" y="6714"/>
                    <a:pt x="2730" y="6728"/>
                    <a:pt x="2712" y="6728"/>
                  </a:cubicBezTo>
                  <a:lnTo>
                    <a:pt x="2648" y="6728"/>
                  </a:lnTo>
                  <a:cubicBezTo>
                    <a:pt x="2631" y="6728"/>
                    <a:pt x="2616" y="6714"/>
                    <a:pt x="2616" y="6696"/>
                  </a:cubicBezTo>
                  <a:cubicBezTo>
                    <a:pt x="2616" y="6678"/>
                    <a:pt x="2631" y="6664"/>
                    <a:pt x="2648" y="6664"/>
                  </a:cubicBezTo>
                  <a:close/>
                  <a:moveTo>
                    <a:pt x="2840" y="6664"/>
                  </a:moveTo>
                  <a:lnTo>
                    <a:pt x="2881" y="6664"/>
                  </a:lnTo>
                  <a:lnTo>
                    <a:pt x="2849" y="6696"/>
                  </a:lnTo>
                  <a:lnTo>
                    <a:pt x="2849" y="6672"/>
                  </a:lnTo>
                  <a:cubicBezTo>
                    <a:pt x="2849" y="6655"/>
                    <a:pt x="2863" y="6640"/>
                    <a:pt x="2881" y="6640"/>
                  </a:cubicBezTo>
                  <a:cubicBezTo>
                    <a:pt x="2898" y="6640"/>
                    <a:pt x="2913" y="6655"/>
                    <a:pt x="2913" y="6672"/>
                  </a:cubicBezTo>
                  <a:lnTo>
                    <a:pt x="2913" y="6696"/>
                  </a:lnTo>
                  <a:cubicBezTo>
                    <a:pt x="2913" y="6714"/>
                    <a:pt x="2898" y="6728"/>
                    <a:pt x="2881" y="6728"/>
                  </a:cubicBezTo>
                  <a:lnTo>
                    <a:pt x="2840" y="6728"/>
                  </a:lnTo>
                  <a:cubicBezTo>
                    <a:pt x="2823" y="6728"/>
                    <a:pt x="2808" y="6714"/>
                    <a:pt x="2808" y="6696"/>
                  </a:cubicBezTo>
                  <a:cubicBezTo>
                    <a:pt x="2808" y="6678"/>
                    <a:pt x="2823" y="6664"/>
                    <a:pt x="2840" y="6664"/>
                  </a:cubicBezTo>
                  <a:close/>
                  <a:moveTo>
                    <a:pt x="2849" y="6544"/>
                  </a:moveTo>
                  <a:lnTo>
                    <a:pt x="2849" y="6480"/>
                  </a:lnTo>
                  <a:cubicBezTo>
                    <a:pt x="2849" y="6463"/>
                    <a:pt x="2863" y="6448"/>
                    <a:pt x="2881" y="6448"/>
                  </a:cubicBezTo>
                  <a:cubicBezTo>
                    <a:pt x="2898" y="6448"/>
                    <a:pt x="2913" y="6463"/>
                    <a:pt x="2913" y="6480"/>
                  </a:cubicBezTo>
                  <a:lnTo>
                    <a:pt x="2913" y="6544"/>
                  </a:lnTo>
                  <a:cubicBezTo>
                    <a:pt x="2913" y="6562"/>
                    <a:pt x="2898" y="6576"/>
                    <a:pt x="2881" y="6576"/>
                  </a:cubicBezTo>
                  <a:cubicBezTo>
                    <a:pt x="2863" y="6576"/>
                    <a:pt x="2849" y="6562"/>
                    <a:pt x="2849" y="6544"/>
                  </a:cubicBezTo>
                  <a:close/>
                  <a:moveTo>
                    <a:pt x="2849" y="6352"/>
                  </a:moveTo>
                  <a:lnTo>
                    <a:pt x="2849" y="6288"/>
                  </a:lnTo>
                  <a:cubicBezTo>
                    <a:pt x="2849" y="6271"/>
                    <a:pt x="2863" y="6256"/>
                    <a:pt x="2881" y="6256"/>
                  </a:cubicBezTo>
                  <a:cubicBezTo>
                    <a:pt x="2898" y="6256"/>
                    <a:pt x="2913" y="6271"/>
                    <a:pt x="2913" y="6288"/>
                  </a:cubicBezTo>
                  <a:lnTo>
                    <a:pt x="2913" y="6352"/>
                  </a:lnTo>
                  <a:cubicBezTo>
                    <a:pt x="2913" y="6370"/>
                    <a:pt x="2898" y="6384"/>
                    <a:pt x="2881" y="6384"/>
                  </a:cubicBezTo>
                  <a:cubicBezTo>
                    <a:pt x="2863" y="6384"/>
                    <a:pt x="2849" y="6370"/>
                    <a:pt x="2849" y="6352"/>
                  </a:cubicBezTo>
                  <a:close/>
                  <a:moveTo>
                    <a:pt x="2849" y="6160"/>
                  </a:moveTo>
                  <a:lnTo>
                    <a:pt x="2849" y="6096"/>
                  </a:lnTo>
                  <a:cubicBezTo>
                    <a:pt x="2849" y="6079"/>
                    <a:pt x="2863" y="6064"/>
                    <a:pt x="2881" y="6064"/>
                  </a:cubicBezTo>
                  <a:cubicBezTo>
                    <a:pt x="2898" y="6064"/>
                    <a:pt x="2913" y="6079"/>
                    <a:pt x="2913" y="6096"/>
                  </a:cubicBezTo>
                  <a:lnTo>
                    <a:pt x="2913" y="6160"/>
                  </a:lnTo>
                  <a:cubicBezTo>
                    <a:pt x="2913" y="6178"/>
                    <a:pt x="2898" y="6192"/>
                    <a:pt x="2881" y="6192"/>
                  </a:cubicBezTo>
                  <a:cubicBezTo>
                    <a:pt x="2863" y="6192"/>
                    <a:pt x="2849" y="6178"/>
                    <a:pt x="2849" y="6160"/>
                  </a:cubicBezTo>
                  <a:close/>
                  <a:moveTo>
                    <a:pt x="2849" y="5968"/>
                  </a:moveTo>
                  <a:lnTo>
                    <a:pt x="2849" y="5904"/>
                  </a:lnTo>
                  <a:cubicBezTo>
                    <a:pt x="2849" y="5887"/>
                    <a:pt x="2863" y="5872"/>
                    <a:pt x="2881" y="5872"/>
                  </a:cubicBezTo>
                  <a:cubicBezTo>
                    <a:pt x="2898" y="5872"/>
                    <a:pt x="2913" y="5887"/>
                    <a:pt x="2913" y="5904"/>
                  </a:cubicBezTo>
                  <a:lnTo>
                    <a:pt x="2913" y="5968"/>
                  </a:lnTo>
                  <a:cubicBezTo>
                    <a:pt x="2913" y="5986"/>
                    <a:pt x="2898" y="6000"/>
                    <a:pt x="2881" y="6000"/>
                  </a:cubicBezTo>
                  <a:cubicBezTo>
                    <a:pt x="2863" y="6000"/>
                    <a:pt x="2849" y="5986"/>
                    <a:pt x="2849" y="5968"/>
                  </a:cubicBezTo>
                  <a:close/>
                  <a:moveTo>
                    <a:pt x="2849" y="5776"/>
                  </a:moveTo>
                  <a:lnTo>
                    <a:pt x="2849" y="5712"/>
                  </a:lnTo>
                  <a:cubicBezTo>
                    <a:pt x="2849" y="5695"/>
                    <a:pt x="2863" y="5680"/>
                    <a:pt x="2881" y="5680"/>
                  </a:cubicBezTo>
                  <a:cubicBezTo>
                    <a:pt x="2898" y="5680"/>
                    <a:pt x="2913" y="5695"/>
                    <a:pt x="2913" y="5712"/>
                  </a:cubicBezTo>
                  <a:lnTo>
                    <a:pt x="2913" y="5776"/>
                  </a:lnTo>
                  <a:cubicBezTo>
                    <a:pt x="2913" y="5794"/>
                    <a:pt x="2898" y="5808"/>
                    <a:pt x="2881" y="5808"/>
                  </a:cubicBezTo>
                  <a:cubicBezTo>
                    <a:pt x="2863" y="5808"/>
                    <a:pt x="2849" y="5794"/>
                    <a:pt x="2849" y="5776"/>
                  </a:cubicBezTo>
                  <a:close/>
                  <a:moveTo>
                    <a:pt x="2849" y="5584"/>
                  </a:moveTo>
                  <a:lnTo>
                    <a:pt x="2849" y="5520"/>
                  </a:lnTo>
                  <a:cubicBezTo>
                    <a:pt x="2849" y="5503"/>
                    <a:pt x="2863" y="5488"/>
                    <a:pt x="2881" y="5488"/>
                  </a:cubicBezTo>
                  <a:cubicBezTo>
                    <a:pt x="2898" y="5488"/>
                    <a:pt x="2913" y="5503"/>
                    <a:pt x="2913" y="5520"/>
                  </a:cubicBezTo>
                  <a:lnTo>
                    <a:pt x="2913" y="5584"/>
                  </a:lnTo>
                  <a:cubicBezTo>
                    <a:pt x="2913" y="5602"/>
                    <a:pt x="2898" y="5616"/>
                    <a:pt x="2881" y="5616"/>
                  </a:cubicBezTo>
                  <a:cubicBezTo>
                    <a:pt x="2863" y="5616"/>
                    <a:pt x="2849" y="5602"/>
                    <a:pt x="2849" y="5584"/>
                  </a:cubicBezTo>
                  <a:close/>
                  <a:moveTo>
                    <a:pt x="2849" y="5392"/>
                  </a:moveTo>
                  <a:lnTo>
                    <a:pt x="2849" y="5328"/>
                  </a:lnTo>
                  <a:cubicBezTo>
                    <a:pt x="2849" y="5311"/>
                    <a:pt x="2863" y="5296"/>
                    <a:pt x="2881" y="5296"/>
                  </a:cubicBezTo>
                  <a:cubicBezTo>
                    <a:pt x="2898" y="5296"/>
                    <a:pt x="2913" y="5311"/>
                    <a:pt x="2913" y="5328"/>
                  </a:cubicBezTo>
                  <a:lnTo>
                    <a:pt x="2913" y="5392"/>
                  </a:lnTo>
                  <a:cubicBezTo>
                    <a:pt x="2913" y="5410"/>
                    <a:pt x="2898" y="5424"/>
                    <a:pt x="2881" y="5424"/>
                  </a:cubicBezTo>
                  <a:cubicBezTo>
                    <a:pt x="2863" y="5424"/>
                    <a:pt x="2849" y="5410"/>
                    <a:pt x="2849" y="5392"/>
                  </a:cubicBezTo>
                  <a:close/>
                  <a:moveTo>
                    <a:pt x="2849" y="5200"/>
                  </a:moveTo>
                  <a:lnTo>
                    <a:pt x="2849" y="5136"/>
                  </a:lnTo>
                  <a:cubicBezTo>
                    <a:pt x="2849" y="5119"/>
                    <a:pt x="2863" y="5104"/>
                    <a:pt x="2881" y="5104"/>
                  </a:cubicBezTo>
                  <a:cubicBezTo>
                    <a:pt x="2898" y="5104"/>
                    <a:pt x="2913" y="5119"/>
                    <a:pt x="2913" y="5136"/>
                  </a:cubicBezTo>
                  <a:lnTo>
                    <a:pt x="2913" y="5200"/>
                  </a:lnTo>
                  <a:cubicBezTo>
                    <a:pt x="2913" y="5218"/>
                    <a:pt x="2898" y="5232"/>
                    <a:pt x="2881" y="5232"/>
                  </a:cubicBezTo>
                  <a:cubicBezTo>
                    <a:pt x="2863" y="5232"/>
                    <a:pt x="2849" y="5218"/>
                    <a:pt x="2849" y="5200"/>
                  </a:cubicBezTo>
                  <a:close/>
                  <a:moveTo>
                    <a:pt x="2849" y="5008"/>
                  </a:moveTo>
                  <a:lnTo>
                    <a:pt x="2849" y="4944"/>
                  </a:lnTo>
                  <a:cubicBezTo>
                    <a:pt x="2849" y="4927"/>
                    <a:pt x="2863" y="4912"/>
                    <a:pt x="2881" y="4912"/>
                  </a:cubicBezTo>
                  <a:cubicBezTo>
                    <a:pt x="2898" y="4912"/>
                    <a:pt x="2913" y="4927"/>
                    <a:pt x="2913" y="4944"/>
                  </a:cubicBezTo>
                  <a:lnTo>
                    <a:pt x="2913" y="5008"/>
                  </a:lnTo>
                  <a:cubicBezTo>
                    <a:pt x="2913" y="5026"/>
                    <a:pt x="2898" y="5040"/>
                    <a:pt x="2881" y="5040"/>
                  </a:cubicBezTo>
                  <a:cubicBezTo>
                    <a:pt x="2863" y="5040"/>
                    <a:pt x="2849" y="5026"/>
                    <a:pt x="2849" y="5008"/>
                  </a:cubicBezTo>
                  <a:close/>
                  <a:moveTo>
                    <a:pt x="2849" y="4816"/>
                  </a:moveTo>
                  <a:lnTo>
                    <a:pt x="2849" y="4752"/>
                  </a:lnTo>
                  <a:cubicBezTo>
                    <a:pt x="2849" y="4735"/>
                    <a:pt x="2863" y="4720"/>
                    <a:pt x="2881" y="4720"/>
                  </a:cubicBezTo>
                  <a:cubicBezTo>
                    <a:pt x="2898" y="4720"/>
                    <a:pt x="2913" y="4735"/>
                    <a:pt x="2913" y="4752"/>
                  </a:cubicBezTo>
                  <a:lnTo>
                    <a:pt x="2913" y="4816"/>
                  </a:lnTo>
                  <a:cubicBezTo>
                    <a:pt x="2913" y="4834"/>
                    <a:pt x="2898" y="4848"/>
                    <a:pt x="2881" y="4848"/>
                  </a:cubicBezTo>
                  <a:cubicBezTo>
                    <a:pt x="2863" y="4848"/>
                    <a:pt x="2849" y="4834"/>
                    <a:pt x="2849" y="4816"/>
                  </a:cubicBezTo>
                  <a:close/>
                  <a:moveTo>
                    <a:pt x="2849" y="4624"/>
                  </a:moveTo>
                  <a:lnTo>
                    <a:pt x="2849" y="4560"/>
                  </a:lnTo>
                  <a:cubicBezTo>
                    <a:pt x="2849" y="4543"/>
                    <a:pt x="2863" y="4528"/>
                    <a:pt x="2881" y="4528"/>
                  </a:cubicBezTo>
                  <a:cubicBezTo>
                    <a:pt x="2898" y="4528"/>
                    <a:pt x="2913" y="4543"/>
                    <a:pt x="2913" y="4560"/>
                  </a:cubicBezTo>
                  <a:lnTo>
                    <a:pt x="2913" y="4624"/>
                  </a:lnTo>
                  <a:cubicBezTo>
                    <a:pt x="2913" y="4642"/>
                    <a:pt x="2898" y="4656"/>
                    <a:pt x="2881" y="4656"/>
                  </a:cubicBezTo>
                  <a:cubicBezTo>
                    <a:pt x="2863" y="4656"/>
                    <a:pt x="2849" y="4642"/>
                    <a:pt x="2849" y="4624"/>
                  </a:cubicBezTo>
                  <a:close/>
                  <a:moveTo>
                    <a:pt x="2849" y="4432"/>
                  </a:moveTo>
                  <a:lnTo>
                    <a:pt x="2849" y="4368"/>
                  </a:lnTo>
                  <a:cubicBezTo>
                    <a:pt x="2849" y="4351"/>
                    <a:pt x="2863" y="4336"/>
                    <a:pt x="2881" y="4336"/>
                  </a:cubicBezTo>
                  <a:cubicBezTo>
                    <a:pt x="2898" y="4336"/>
                    <a:pt x="2913" y="4351"/>
                    <a:pt x="2913" y="4368"/>
                  </a:cubicBezTo>
                  <a:lnTo>
                    <a:pt x="2913" y="4432"/>
                  </a:lnTo>
                  <a:cubicBezTo>
                    <a:pt x="2913" y="4450"/>
                    <a:pt x="2898" y="4464"/>
                    <a:pt x="2881" y="4464"/>
                  </a:cubicBezTo>
                  <a:cubicBezTo>
                    <a:pt x="2863" y="4464"/>
                    <a:pt x="2849" y="4450"/>
                    <a:pt x="2849" y="4432"/>
                  </a:cubicBezTo>
                  <a:close/>
                  <a:moveTo>
                    <a:pt x="2849" y="4240"/>
                  </a:moveTo>
                  <a:lnTo>
                    <a:pt x="2849" y="4176"/>
                  </a:lnTo>
                  <a:cubicBezTo>
                    <a:pt x="2849" y="4159"/>
                    <a:pt x="2863" y="4144"/>
                    <a:pt x="2881" y="4144"/>
                  </a:cubicBezTo>
                  <a:cubicBezTo>
                    <a:pt x="2898" y="4144"/>
                    <a:pt x="2913" y="4159"/>
                    <a:pt x="2913" y="4176"/>
                  </a:cubicBezTo>
                  <a:lnTo>
                    <a:pt x="2913" y="4240"/>
                  </a:lnTo>
                  <a:cubicBezTo>
                    <a:pt x="2913" y="4258"/>
                    <a:pt x="2898" y="4272"/>
                    <a:pt x="2881" y="4272"/>
                  </a:cubicBezTo>
                  <a:cubicBezTo>
                    <a:pt x="2863" y="4272"/>
                    <a:pt x="2849" y="4258"/>
                    <a:pt x="2849" y="4240"/>
                  </a:cubicBezTo>
                  <a:close/>
                  <a:moveTo>
                    <a:pt x="2849" y="4048"/>
                  </a:moveTo>
                  <a:lnTo>
                    <a:pt x="2849" y="3984"/>
                  </a:lnTo>
                  <a:cubicBezTo>
                    <a:pt x="2849" y="3967"/>
                    <a:pt x="2863" y="3952"/>
                    <a:pt x="2881" y="3952"/>
                  </a:cubicBezTo>
                  <a:cubicBezTo>
                    <a:pt x="2898" y="3952"/>
                    <a:pt x="2913" y="3967"/>
                    <a:pt x="2913" y="3984"/>
                  </a:cubicBezTo>
                  <a:lnTo>
                    <a:pt x="2913" y="4048"/>
                  </a:lnTo>
                  <a:cubicBezTo>
                    <a:pt x="2913" y="4066"/>
                    <a:pt x="2898" y="4080"/>
                    <a:pt x="2881" y="4080"/>
                  </a:cubicBezTo>
                  <a:cubicBezTo>
                    <a:pt x="2863" y="4080"/>
                    <a:pt x="2849" y="4066"/>
                    <a:pt x="2849" y="4048"/>
                  </a:cubicBezTo>
                  <a:close/>
                  <a:moveTo>
                    <a:pt x="2849" y="3856"/>
                  </a:moveTo>
                  <a:lnTo>
                    <a:pt x="2849" y="3792"/>
                  </a:lnTo>
                  <a:cubicBezTo>
                    <a:pt x="2849" y="3775"/>
                    <a:pt x="2863" y="3760"/>
                    <a:pt x="2881" y="3760"/>
                  </a:cubicBezTo>
                  <a:cubicBezTo>
                    <a:pt x="2898" y="3760"/>
                    <a:pt x="2913" y="3775"/>
                    <a:pt x="2913" y="3792"/>
                  </a:cubicBezTo>
                  <a:lnTo>
                    <a:pt x="2913" y="3856"/>
                  </a:lnTo>
                  <a:cubicBezTo>
                    <a:pt x="2913" y="3874"/>
                    <a:pt x="2898" y="3888"/>
                    <a:pt x="2881" y="3888"/>
                  </a:cubicBezTo>
                  <a:cubicBezTo>
                    <a:pt x="2863" y="3888"/>
                    <a:pt x="2849" y="3874"/>
                    <a:pt x="2849" y="3856"/>
                  </a:cubicBezTo>
                  <a:close/>
                  <a:moveTo>
                    <a:pt x="2849" y="3664"/>
                  </a:moveTo>
                  <a:lnTo>
                    <a:pt x="2849" y="3600"/>
                  </a:lnTo>
                  <a:cubicBezTo>
                    <a:pt x="2849" y="3583"/>
                    <a:pt x="2863" y="3568"/>
                    <a:pt x="2881" y="3568"/>
                  </a:cubicBezTo>
                  <a:cubicBezTo>
                    <a:pt x="2898" y="3568"/>
                    <a:pt x="2913" y="3583"/>
                    <a:pt x="2913" y="3600"/>
                  </a:cubicBezTo>
                  <a:lnTo>
                    <a:pt x="2913" y="3664"/>
                  </a:lnTo>
                  <a:cubicBezTo>
                    <a:pt x="2913" y="3682"/>
                    <a:pt x="2898" y="3696"/>
                    <a:pt x="2881" y="3696"/>
                  </a:cubicBezTo>
                  <a:cubicBezTo>
                    <a:pt x="2863" y="3696"/>
                    <a:pt x="2849" y="3682"/>
                    <a:pt x="2849" y="3664"/>
                  </a:cubicBezTo>
                  <a:close/>
                  <a:moveTo>
                    <a:pt x="2849" y="3472"/>
                  </a:moveTo>
                  <a:lnTo>
                    <a:pt x="2849" y="3408"/>
                  </a:lnTo>
                  <a:cubicBezTo>
                    <a:pt x="2849" y="3391"/>
                    <a:pt x="2863" y="3376"/>
                    <a:pt x="2881" y="3376"/>
                  </a:cubicBezTo>
                  <a:cubicBezTo>
                    <a:pt x="2898" y="3376"/>
                    <a:pt x="2913" y="3391"/>
                    <a:pt x="2913" y="3408"/>
                  </a:cubicBezTo>
                  <a:lnTo>
                    <a:pt x="2913" y="3472"/>
                  </a:lnTo>
                  <a:cubicBezTo>
                    <a:pt x="2913" y="3490"/>
                    <a:pt x="2898" y="3504"/>
                    <a:pt x="2881" y="3504"/>
                  </a:cubicBezTo>
                  <a:cubicBezTo>
                    <a:pt x="2863" y="3504"/>
                    <a:pt x="2849" y="3490"/>
                    <a:pt x="2849" y="3472"/>
                  </a:cubicBezTo>
                  <a:close/>
                  <a:moveTo>
                    <a:pt x="2849" y="3280"/>
                  </a:moveTo>
                  <a:lnTo>
                    <a:pt x="2849" y="3216"/>
                  </a:lnTo>
                  <a:cubicBezTo>
                    <a:pt x="2849" y="3199"/>
                    <a:pt x="2863" y="3184"/>
                    <a:pt x="2881" y="3184"/>
                  </a:cubicBezTo>
                  <a:cubicBezTo>
                    <a:pt x="2898" y="3184"/>
                    <a:pt x="2913" y="3199"/>
                    <a:pt x="2913" y="3216"/>
                  </a:cubicBezTo>
                  <a:lnTo>
                    <a:pt x="2913" y="3280"/>
                  </a:lnTo>
                  <a:cubicBezTo>
                    <a:pt x="2913" y="3298"/>
                    <a:pt x="2898" y="3312"/>
                    <a:pt x="2881" y="3312"/>
                  </a:cubicBezTo>
                  <a:cubicBezTo>
                    <a:pt x="2863" y="3312"/>
                    <a:pt x="2849" y="3298"/>
                    <a:pt x="2849" y="3280"/>
                  </a:cubicBezTo>
                  <a:close/>
                  <a:moveTo>
                    <a:pt x="2849" y="3088"/>
                  </a:moveTo>
                  <a:lnTo>
                    <a:pt x="2849" y="3024"/>
                  </a:lnTo>
                  <a:cubicBezTo>
                    <a:pt x="2849" y="3007"/>
                    <a:pt x="2863" y="2992"/>
                    <a:pt x="2881" y="2992"/>
                  </a:cubicBezTo>
                  <a:cubicBezTo>
                    <a:pt x="2898" y="2992"/>
                    <a:pt x="2913" y="3007"/>
                    <a:pt x="2913" y="3024"/>
                  </a:cubicBezTo>
                  <a:lnTo>
                    <a:pt x="2913" y="3088"/>
                  </a:lnTo>
                  <a:cubicBezTo>
                    <a:pt x="2913" y="3106"/>
                    <a:pt x="2898" y="3120"/>
                    <a:pt x="2881" y="3120"/>
                  </a:cubicBezTo>
                  <a:cubicBezTo>
                    <a:pt x="2863" y="3120"/>
                    <a:pt x="2849" y="3106"/>
                    <a:pt x="2849" y="3088"/>
                  </a:cubicBezTo>
                  <a:close/>
                  <a:moveTo>
                    <a:pt x="2849" y="2896"/>
                  </a:moveTo>
                  <a:lnTo>
                    <a:pt x="2849" y="2832"/>
                  </a:lnTo>
                  <a:cubicBezTo>
                    <a:pt x="2849" y="2815"/>
                    <a:pt x="2863" y="2800"/>
                    <a:pt x="2881" y="2800"/>
                  </a:cubicBezTo>
                  <a:cubicBezTo>
                    <a:pt x="2898" y="2800"/>
                    <a:pt x="2913" y="2815"/>
                    <a:pt x="2913" y="2832"/>
                  </a:cubicBezTo>
                  <a:lnTo>
                    <a:pt x="2913" y="2896"/>
                  </a:lnTo>
                  <a:cubicBezTo>
                    <a:pt x="2913" y="2914"/>
                    <a:pt x="2898" y="2928"/>
                    <a:pt x="2881" y="2928"/>
                  </a:cubicBezTo>
                  <a:cubicBezTo>
                    <a:pt x="2863" y="2928"/>
                    <a:pt x="2849" y="2914"/>
                    <a:pt x="2849" y="2896"/>
                  </a:cubicBezTo>
                  <a:close/>
                  <a:moveTo>
                    <a:pt x="2849" y="2704"/>
                  </a:moveTo>
                  <a:lnTo>
                    <a:pt x="2849" y="2640"/>
                  </a:lnTo>
                  <a:cubicBezTo>
                    <a:pt x="2849" y="2623"/>
                    <a:pt x="2863" y="2608"/>
                    <a:pt x="2881" y="2608"/>
                  </a:cubicBezTo>
                  <a:cubicBezTo>
                    <a:pt x="2898" y="2608"/>
                    <a:pt x="2913" y="2623"/>
                    <a:pt x="2913" y="2640"/>
                  </a:cubicBezTo>
                  <a:lnTo>
                    <a:pt x="2913" y="2704"/>
                  </a:lnTo>
                  <a:cubicBezTo>
                    <a:pt x="2913" y="2722"/>
                    <a:pt x="2898" y="2736"/>
                    <a:pt x="2881" y="2736"/>
                  </a:cubicBezTo>
                  <a:cubicBezTo>
                    <a:pt x="2863" y="2736"/>
                    <a:pt x="2849" y="2722"/>
                    <a:pt x="2849" y="2704"/>
                  </a:cubicBezTo>
                  <a:close/>
                  <a:moveTo>
                    <a:pt x="2849" y="2512"/>
                  </a:moveTo>
                  <a:lnTo>
                    <a:pt x="2849" y="2448"/>
                  </a:lnTo>
                  <a:cubicBezTo>
                    <a:pt x="2849" y="2431"/>
                    <a:pt x="2863" y="2416"/>
                    <a:pt x="2881" y="2416"/>
                  </a:cubicBezTo>
                  <a:cubicBezTo>
                    <a:pt x="2898" y="2416"/>
                    <a:pt x="2913" y="2431"/>
                    <a:pt x="2913" y="2448"/>
                  </a:cubicBezTo>
                  <a:lnTo>
                    <a:pt x="2913" y="2512"/>
                  </a:lnTo>
                  <a:cubicBezTo>
                    <a:pt x="2913" y="2530"/>
                    <a:pt x="2898" y="2544"/>
                    <a:pt x="2881" y="2544"/>
                  </a:cubicBezTo>
                  <a:cubicBezTo>
                    <a:pt x="2863" y="2544"/>
                    <a:pt x="2849" y="2530"/>
                    <a:pt x="2849" y="2512"/>
                  </a:cubicBezTo>
                  <a:close/>
                  <a:moveTo>
                    <a:pt x="2849" y="2320"/>
                  </a:moveTo>
                  <a:lnTo>
                    <a:pt x="2849" y="2256"/>
                  </a:lnTo>
                  <a:cubicBezTo>
                    <a:pt x="2849" y="2239"/>
                    <a:pt x="2863" y="2224"/>
                    <a:pt x="2881" y="2224"/>
                  </a:cubicBezTo>
                  <a:cubicBezTo>
                    <a:pt x="2898" y="2224"/>
                    <a:pt x="2913" y="2239"/>
                    <a:pt x="2913" y="2256"/>
                  </a:cubicBezTo>
                  <a:lnTo>
                    <a:pt x="2913" y="2320"/>
                  </a:lnTo>
                  <a:cubicBezTo>
                    <a:pt x="2913" y="2338"/>
                    <a:pt x="2898" y="2352"/>
                    <a:pt x="2881" y="2352"/>
                  </a:cubicBezTo>
                  <a:cubicBezTo>
                    <a:pt x="2863" y="2352"/>
                    <a:pt x="2849" y="2338"/>
                    <a:pt x="2849" y="2320"/>
                  </a:cubicBezTo>
                  <a:close/>
                  <a:moveTo>
                    <a:pt x="2849" y="2128"/>
                  </a:moveTo>
                  <a:lnTo>
                    <a:pt x="2849" y="2064"/>
                  </a:lnTo>
                  <a:cubicBezTo>
                    <a:pt x="2849" y="2047"/>
                    <a:pt x="2863" y="2032"/>
                    <a:pt x="2881" y="2032"/>
                  </a:cubicBezTo>
                  <a:cubicBezTo>
                    <a:pt x="2898" y="2032"/>
                    <a:pt x="2913" y="2047"/>
                    <a:pt x="2913" y="2064"/>
                  </a:cubicBezTo>
                  <a:lnTo>
                    <a:pt x="2913" y="2128"/>
                  </a:lnTo>
                  <a:cubicBezTo>
                    <a:pt x="2913" y="2146"/>
                    <a:pt x="2898" y="2160"/>
                    <a:pt x="2881" y="2160"/>
                  </a:cubicBezTo>
                  <a:cubicBezTo>
                    <a:pt x="2863" y="2160"/>
                    <a:pt x="2849" y="2146"/>
                    <a:pt x="2849" y="2128"/>
                  </a:cubicBezTo>
                  <a:close/>
                  <a:moveTo>
                    <a:pt x="2849" y="1936"/>
                  </a:moveTo>
                  <a:lnTo>
                    <a:pt x="2849" y="1872"/>
                  </a:lnTo>
                  <a:cubicBezTo>
                    <a:pt x="2849" y="1855"/>
                    <a:pt x="2863" y="1840"/>
                    <a:pt x="2881" y="1840"/>
                  </a:cubicBezTo>
                  <a:cubicBezTo>
                    <a:pt x="2898" y="1840"/>
                    <a:pt x="2913" y="1855"/>
                    <a:pt x="2913" y="1872"/>
                  </a:cubicBezTo>
                  <a:lnTo>
                    <a:pt x="2913" y="1936"/>
                  </a:lnTo>
                  <a:cubicBezTo>
                    <a:pt x="2913" y="1954"/>
                    <a:pt x="2898" y="1968"/>
                    <a:pt x="2881" y="1968"/>
                  </a:cubicBezTo>
                  <a:cubicBezTo>
                    <a:pt x="2863" y="1968"/>
                    <a:pt x="2849" y="1954"/>
                    <a:pt x="2849" y="1936"/>
                  </a:cubicBezTo>
                  <a:close/>
                  <a:moveTo>
                    <a:pt x="2849" y="1744"/>
                  </a:moveTo>
                  <a:lnTo>
                    <a:pt x="2849" y="1680"/>
                  </a:lnTo>
                  <a:cubicBezTo>
                    <a:pt x="2849" y="1663"/>
                    <a:pt x="2863" y="1648"/>
                    <a:pt x="2881" y="1648"/>
                  </a:cubicBezTo>
                  <a:cubicBezTo>
                    <a:pt x="2898" y="1648"/>
                    <a:pt x="2913" y="1663"/>
                    <a:pt x="2913" y="1680"/>
                  </a:cubicBezTo>
                  <a:lnTo>
                    <a:pt x="2913" y="1744"/>
                  </a:lnTo>
                  <a:cubicBezTo>
                    <a:pt x="2913" y="1762"/>
                    <a:pt x="2898" y="1776"/>
                    <a:pt x="2881" y="1776"/>
                  </a:cubicBezTo>
                  <a:cubicBezTo>
                    <a:pt x="2863" y="1776"/>
                    <a:pt x="2849" y="1762"/>
                    <a:pt x="2849" y="1744"/>
                  </a:cubicBezTo>
                  <a:close/>
                  <a:moveTo>
                    <a:pt x="2849" y="1552"/>
                  </a:moveTo>
                  <a:lnTo>
                    <a:pt x="2849" y="1488"/>
                  </a:lnTo>
                  <a:cubicBezTo>
                    <a:pt x="2849" y="1471"/>
                    <a:pt x="2863" y="1456"/>
                    <a:pt x="2881" y="1456"/>
                  </a:cubicBezTo>
                  <a:cubicBezTo>
                    <a:pt x="2898" y="1456"/>
                    <a:pt x="2913" y="1471"/>
                    <a:pt x="2913" y="1488"/>
                  </a:cubicBezTo>
                  <a:lnTo>
                    <a:pt x="2913" y="1552"/>
                  </a:lnTo>
                  <a:cubicBezTo>
                    <a:pt x="2913" y="1570"/>
                    <a:pt x="2898" y="1584"/>
                    <a:pt x="2881" y="1584"/>
                  </a:cubicBezTo>
                  <a:cubicBezTo>
                    <a:pt x="2863" y="1584"/>
                    <a:pt x="2849" y="1570"/>
                    <a:pt x="2849" y="1552"/>
                  </a:cubicBezTo>
                  <a:close/>
                  <a:moveTo>
                    <a:pt x="2849" y="1360"/>
                  </a:moveTo>
                  <a:lnTo>
                    <a:pt x="2849" y="1296"/>
                  </a:lnTo>
                  <a:cubicBezTo>
                    <a:pt x="2849" y="1279"/>
                    <a:pt x="2863" y="1264"/>
                    <a:pt x="2881" y="1264"/>
                  </a:cubicBezTo>
                  <a:cubicBezTo>
                    <a:pt x="2898" y="1264"/>
                    <a:pt x="2913" y="1279"/>
                    <a:pt x="2913" y="1296"/>
                  </a:cubicBezTo>
                  <a:lnTo>
                    <a:pt x="2913" y="1360"/>
                  </a:lnTo>
                  <a:cubicBezTo>
                    <a:pt x="2913" y="1378"/>
                    <a:pt x="2898" y="1392"/>
                    <a:pt x="2881" y="1392"/>
                  </a:cubicBezTo>
                  <a:cubicBezTo>
                    <a:pt x="2863" y="1392"/>
                    <a:pt x="2849" y="1378"/>
                    <a:pt x="2849" y="1360"/>
                  </a:cubicBezTo>
                  <a:close/>
                  <a:moveTo>
                    <a:pt x="2849" y="1168"/>
                  </a:moveTo>
                  <a:lnTo>
                    <a:pt x="2849" y="1104"/>
                  </a:lnTo>
                  <a:cubicBezTo>
                    <a:pt x="2849" y="1087"/>
                    <a:pt x="2863" y="1072"/>
                    <a:pt x="2881" y="1072"/>
                  </a:cubicBezTo>
                  <a:cubicBezTo>
                    <a:pt x="2898" y="1072"/>
                    <a:pt x="2913" y="1087"/>
                    <a:pt x="2913" y="1104"/>
                  </a:cubicBezTo>
                  <a:lnTo>
                    <a:pt x="2913" y="1168"/>
                  </a:lnTo>
                  <a:cubicBezTo>
                    <a:pt x="2913" y="1186"/>
                    <a:pt x="2898" y="1200"/>
                    <a:pt x="2881" y="1200"/>
                  </a:cubicBezTo>
                  <a:cubicBezTo>
                    <a:pt x="2863" y="1200"/>
                    <a:pt x="2849" y="1186"/>
                    <a:pt x="2849" y="1168"/>
                  </a:cubicBezTo>
                  <a:close/>
                  <a:moveTo>
                    <a:pt x="2849" y="976"/>
                  </a:moveTo>
                  <a:lnTo>
                    <a:pt x="2849" y="912"/>
                  </a:lnTo>
                  <a:cubicBezTo>
                    <a:pt x="2849" y="895"/>
                    <a:pt x="2863" y="880"/>
                    <a:pt x="2881" y="880"/>
                  </a:cubicBezTo>
                  <a:cubicBezTo>
                    <a:pt x="2898" y="880"/>
                    <a:pt x="2913" y="895"/>
                    <a:pt x="2913" y="912"/>
                  </a:cubicBezTo>
                  <a:lnTo>
                    <a:pt x="2913" y="976"/>
                  </a:lnTo>
                  <a:cubicBezTo>
                    <a:pt x="2913" y="994"/>
                    <a:pt x="2898" y="1008"/>
                    <a:pt x="2881" y="1008"/>
                  </a:cubicBezTo>
                  <a:cubicBezTo>
                    <a:pt x="2863" y="1008"/>
                    <a:pt x="2849" y="994"/>
                    <a:pt x="2849" y="976"/>
                  </a:cubicBezTo>
                  <a:close/>
                  <a:moveTo>
                    <a:pt x="2849" y="784"/>
                  </a:moveTo>
                  <a:lnTo>
                    <a:pt x="2849" y="720"/>
                  </a:lnTo>
                  <a:cubicBezTo>
                    <a:pt x="2849" y="703"/>
                    <a:pt x="2863" y="688"/>
                    <a:pt x="2881" y="688"/>
                  </a:cubicBezTo>
                  <a:cubicBezTo>
                    <a:pt x="2898" y="688"/>
                    <a:pt x="2913" y="703"/>
                    <a:pt x="2913" y="720"/>
                  </a:cubicBezTo>
                  <a:lnTo>
                    <a:pt x="2913" y="784"/>
                  </a:lnTo>
                  <a:cubicBezTo>
                    <a:pt x="2913" y="802"/>
                    <a:pt x="2898" y="816"/>
                    <a:pt x="2881" y="816"/>
                  </a:cubicBezTo>
                  <a:cubicBezTo>
                    <a:pt x="2863" y="816"/>
                    <a:pt x="2849" y="802"/>
                    <a:pt x="2849" y="784"/>
                  </a:cubicBezTo>
                  <a:close/>
                  <a:moveTo>
                    <a:pt x="2849" y="592"/>
                  </a:moveTo>
                  <a:lnTo>
                    <a:pt x="2849" y="528"/>
                  </a:lnTo>
                  <a:cubicBezTo>
                    <a:pt x="2849" y="511"/>
                    <a:pt x="2863" y="496"/>
                    <a:pt x="2881" y="496"/>
                  </a:cubicBezTo>
                  <a:cubicBezTo>
                    <a:pt x="2898" y="496"/>
                    <a:pt x="2913" y="511"/>
                    <a:pt x="2913" y="528"/>
                  </a:cubicBezTo>
                  <a:lnTo>
                    <a:pt x="2913" y="592"/>
                  </a:lnTo>
                  <a:cubicBezTo>
                    <a:pt x="2913" y="610"/>
                    <a:pt x="2898" y="624"/>
                    <a:pt x="2881" y="624"/>
                  </a:cubicBezTo>
                  <a:cubicBezTo>
                    <a:pt x="2863" y="624"/>
                    <a:pt x="2849" y="610"/>
                    <a:pt x="2849" y="592"/>
                  </a:cubicBezTo>
                  <a:close/>
                  <a:moveTo>
                    <a:pt x="2849" y="400"/>
                  </a:moveTo>
                  <a:lnTo>
                    <a:pt x="2849" y="336"/>
                  </a:lnTo>
                  <a:cubicBezTo>
                    <a:pt x="2849" y="319"/>
                    <a:pt x="2863" y="304"/>
                    <a:pt x="2881" y="304"/>
                  </a:cubicBezTo>
                  <a:cubicBezTo>
                    <a:pt x="2898" y="304"/>
                    <a:pt x="2913" y="319"/>
                    <a:pt x="2913" y="336"/>
                  </a:cubicBezTo>
                  <a:lnTo>
                    <a:pt x="2913" y="400"/>
                  </a:lnTo>
                  <a:cubicBezTo>
                    <a:pt x="2913" y="418"/>
                    <a:pt x="2898" y="432"/>
                    <a:pt x="2881" y="432"/>
                  </a:cubicBezTo>
                  <a:cubicBezTo>
                    <a:pt x="2863" y="432"/>
                    <a:pt x="2849" y="418"/>
                    <a:pt x="2849" y="400"/>
                  </a:cubicBezTo>
                  <a:close/>
                  <a:moveTo>
                    <a:pt x="2849" y="208"/>
                  </a:moveTo>
                  <a:lnTo>
                    <a:pt x="2849" y="144"/>
                  </a:lnTo>
                  <a:cubicBezTo>
                    <a:pt x="2849" y="127"/>
                    <a:pt x="2863" y="112"/>
                    <a:pt x="2881" y="112"/>
                  </a:cubicBezTo>
                  <a:cubicBezTo>
                    <a:pt x="2898" y="112"/>
                    <a:pt x="2913" y="127"/>
                    <a:pt x="2913" y="144"/>
                  </a:cubicBezTo>
                  <a:lnTo>
                    <a:pt x="2913" y="208"/>
                  </a:lnTo>
                  <a:cubicBezTo>
                    <a:pt x="2913" y="226"/>
                    <a:pt x="2898" y="240"/>
                    <a:pt x="2881" y="240"/>
                  </a:cubicBezTo>
                  <a:cubicBezTo>
                    <a:pt x="2863" y="240"/>
                    <a:pt x="2849" y="226"/>
                    <a:pt x="2849" y="208"/>
                  </a:cubicBezTo>
                  <a:close/>
                  <a:moveTo>
                    <a:pt x="2865" y="64"/>
                  </a:moveTo>
                  <a:lnTo>
                    <a:pt x="2801" y="64"/>
                  </a:lnTo>
                  <a:cubicBezTo>
                    <a:pt x="2783" y="64"/>
                    <a:pt x="2769" y="50"/>
                    <a:pt x="2769" y="32"/>
                  </a:cubicBezTo>
                  <a:cubicBezTo>
                    <a:pt x="2769" y="14"/>
                    <a:pt x="2783" y="0"/>
                    <a:pt x="2801" y="0"/>
                  </a:cubicBezTo>
                  <a:lnTo>
                    <a:pt x="2865" y="0"/>
                  </a:lnTo>
                  <a:cubicBezTo>
                    <a:pt x="2883" y="0"/>
                    <a:pt x="2897" y="14"/>
                    <a:pt x="2897" y="32"/>
                  </a:cubicBezTo>
                  <a:cubicBezTo>
                    <a:pt x="2897" y="50"/>
                    <a:pt x="2883" y="64"/>
                    <a:pt x="2865" y="64"/>
                  </a:cubicBezTo>
                  <a:close/>
                  <a:moveTo>
                    <a:pt x="2673" y="64"/>
                  </a:moveTo>
                  <a:lnTo>
                    <a:pt x="2609" y="64"/>
                  </a:lnTo>
                  <a:cubicBezTo>
                    <a:pt x="2591" y="64"/>
                    <a:pt x="2577" y="50"/>
                    <a:pt x="2577" y="32"/>
                  </a:cubicBezTo>
                  <a:cubicBezTo>
                    <a:pt x="2577" y="14"/>
                    <a:pt x="2591" y="0"/>
                    <a:pt x="2609" y="0"/>
                  </a:cubicBezTo>
                  <a:lnTo>
                    <a:pt x="2673" y="0"/>
                  </a:lnTo>
                  <a:cubicBezTo>
                    <a:pt x="2691" y="0"/>
                    <a:pt x="2705" y="14"/>
                    <a:pt x="2705" y="32"/>
                  </a:cubicBezTo>
                  <a:cubicBezTo>
                    <a:pt x="2705" y="50"/>
                    <a:pt x="2691" y="64"/>
                    <a:pt x="2673" y="64"/>
                  </a:cubicBezTo>
                  <a:close/>
                  <a:moveTo>
                    <a:pt x="2481" y="64"/>
                  </a:moveTo>
                  <a:lnTo>
                    <a:pt x="2417" y="64"/>
                  </a:lnTo>
                  <a:cubicBezTo>
                    <a:pt x="2399" y="64"/>
                    <a:pt x="2385" y="50"/>
                    <a:pt x="2385" y="32"/>
                  </a:cubicBezTo>
                  <a:cubicBezTo>
                    <a:pt x="2385" y="14"/>
                    <a:pt x="2399" y="0"/>
                    <a:pt x="2417" y="0"/>
                  </a:cubicBezTo>
                  <a:lnTo>
                    <a:pt x="2481" y="0"/>
                  </a:lnTo>
                  <a:cubicBezTo>
                    <a:pt x="2499" y="0"/>
                    <a:pt x="2513" y="14"/>
                    <a:pt x="2513" y="32"/>
                  </a:cubicBezTo>
                  <a:cubicBezTo>
                    <a:pt x="2513" y="50"/>
                    <a:pt x="2499" y="64"/>
                    <a:pt x="2481" y="64"/>
                  </a:cubicBezTo>
                  <a:close/>
                  <a:moveTo>
                    <a:pt x="2289" y="64"/>
                  </a:moveTo>
                  <a:lnTo>
                    <a:pt x="2225" y="64"/>
                  </a:lnTo>
                  <a:cubicBezTo>
                    <a:pt x="2207" y="64"/>
                    <a:pt x="2193" y="50"/>
                    <a:pt x="2193" y="32"/>
                  </a:cubicBezTo>
                  <a:cubicBezTo>
                    <a:pt x="2193" y="14"/>
                    <a:pt x="2207" y="0"/>
                    <a:pt x="2225" y="0"/>
                  </a:cubicBezTo>
                  <a:lnTo>
                    <a:pt x="2289" y="0"/>
                  </a:lnTo>
                  <a:cubicBezTo>
                    <a:pt x="2307" y="0"/>
                    <a:pt x="2321" y="14"/>
                    <a:pt x="2321" y="32"/>
                  </a:cubicBezTo>
                  <a:cubicBezTo>
                    <a:pt x="2321" y="50"/>
                    <a:pt x="2307" y="64"/>
                    <a:pt x="2289" y="64"/>
                  </a:cubicBezTo>
                  <a:close/>
                  <a:moveTo>
                    <a:pt x="2097" y="64"/>
                  </a:moveTo>
                  <a:lnTo>
                    <a:pt x="2033" y="64"/>
                  </a:lnTo>
                  <a:cubicBezTo>
                    <a:pt x="2015" y="64"/>
                    <a:pt x="2001" y="50"/>
                    <a:pt x="2001" y="32"/>
                  </a:cubicBezTo>
                  <a:cubicBezTo>
                    <a:pt x="2001" y="14"/>
                    <a:pt x="2015" y="0"/>
                    <a:pt x="2033" y="0"/>
                  </a:cubicBezTo>
                  <a:lnTo>
                    <a:pt x="2097" y="0"/>
                  </a:lnTo>
                  <a:cubicBezTo>
                    <a:pt x="2115" y="0"/>
                    <a:pt x="2129" y="14"/>
                    <a:pt x="2129" y="32"/>
                  </a:cubicBezTo>
                  <a:cubicBezTo>
                    <a:pt x="2129" y="50"/>
                    <a:pt x="2115" y="64"/>
                    <a:pt x="2097" y="64"/>
                  </a:cubicBezTo>
                  <a:close/>
                  <a:moveTo>
                    <a:pt x="1905" y="64"/>
                  </a:moveTo>
                  <a:lnTo>
                    <a:pt x="1841" y="64"/>
                  </a:lnTo>
                  <a:cubicBezTo>
                    <a:pt x="1823" y="64"/>
                    <a:pt x="1809" y="50"/>
                    <a:pt x="1809" y="32"/>
                  </a:cubicBezTo>
                  <a:cubicBezTo>
                    <a:pt x="1809" y="14"/>
                    <a:pt x="1823" y="0"/>
                    <a:pt x="1841" y="0"/>
                  </a:cubicBezTo>
                  <a:lnTo>
                    <a:pt x="1905" y="0"/>
                  </a:lnTo>
                  <a:cubicBezTo>
                    <a:pt x="1923" y="0"/>
                    <a:pt x="1937" y="14"/>
                    <a:pt x="1937" y="32"/>
                  </a:cubicBezTo>
                  <a:cubicBezTo>
                    <a:pt x="1937" y="50"/>
                    <a:pt x="1923" y="64"/>
                    <a:pt x="1905" y="64"/>
                  </a:cubicBezTo>
                  <a:close/>
                  <a:moveTo>
                    <a:pt x="1713" y="64"/>
                  </a:moveTo>
                  <a:lnTo>
                    <a:pt x="1649" y="64"/>
                  </a:lnTo>
                  <a:cubicBezTo>
                    <a:pt x="1631" y="64"/>
                    <a:pt x="1617" y="50"/>
                    <a:pt x="1617" y="32"/>
                  </a:cubicBezTo>
                  <a:cubicBezTo>
                    <a:pt x="1617" y="14"/>
                    <a:pt x="1631" y="0"/>
                    <a:pt x="1649" y="0"/>
                  </a:cubicBezTo>
                  <a:lnTo>
                    <a:pt x="1713" y="0"/>
                  </a:lnTo>
                  <a:cubicBezTo>
                    <a:pt x="1731" y="0"/>
                    <a:pt x="1745" y="14"/>
                    <a:pt x="1745" y="32"/>
                  </a:cubicBezTo>
                  <a:cubicBezTo>
                    <a:pt x="1745" y="50"/>
                    <a:pt x="1731" y="64"/>
                    <a:pt x="1713" y="64"/>
                  </a:cubicBezTo>
                  <a:close/>
                  <a:moveTo>
                    <a:pt x="1521" y="64"/>
                  </a:moveTo>
                  <a:lnTo>
                    <a:pt x="1457" y="64"/>
                  </a:lnTo>
                  <a:cubicBezTo>
                    <a:pt x="1439" y="64"/>
                    <a:pt x="1425" y="50"/>
                    <a:pt x="1425" y="32"/>
                  </a:cubicBezTo>
                  <a:cubicBezTo>
                    <a:pt x="1425" y="14"/>
                    <a:pt x="1439" y="0"/>
                    <a:pt x="1457" y="0"/>
                  </a:cubicBezTo>
                  <a:lnTo>
                    <a:pt x="1521" y="0"/>
                  </a:lnTo>
                  <a:cubicBezTo>
                    <a:pt x="1539" y="0"/>
                    <a:pt x="1553" y="14"/>
                    <a:pt x="1553" y="32"/>
                  </a:cubicBezTo>
                  <a:cubicBezTo>
                    <a:pt x="1553" y="50"/>
                    <a:pt x="1539" y="64"/>
                    <a:pt x="1521" y="64"/>
                  </a:cubicBezTo>
                  <a:close/>
                  <a:moveTo>
                    <a:pt x="1329" y="64"/>
                  </a:moveTo>
                  <a:lnTo>
                    <a:pt x="1265" y="64"/>
                  </a:lnTo>
                  <a:cubicBezTo>
                    <a:pt x="1247" y="64"/>
                    <a:pt x="1233" y="50"/>
                    <a:pt x="1233" y="32"/>
                  </a:cubicBezTo>
                  <a:cubicBezTo>
                    <a:pt x="1233" y="14"/>
                    <a:pt x="1247" y="0"/>
                    <a:pt x="1265" y="0"/>
                  </a:cubicBezTo>
                  <a:lnTo>
                    <a:pt x="1329" y="0"/>
                  </a:lnTo>
                  <a:cubicBezTo>
                    <a:pt x="1347" y="0"/>
                    <a:pt x="1361" y="14"/>
                    <a:pt x="1361" y="32"/>
                  </a:cubicBezTo>
                  <a:cubicBezTo>
                    <a:pt x="1361" y="50"/>
                    <a:pt x="1347" y="64"/>
                    <a:pt x="1329" y="64"/>
                  </a:cubicBezTo>
                  <a:close/>
                  <a:moveTo>
                    <a:pt x="1137" y="64"/>
                  </a:moveTo>
                  <a:lnTo>
                    <a:pt x="1073" y="64"/>
                  </a:lnTo>
                  <a:cubicBezTo>
                    <a:pt x="1055" y="64"/>
                    <a:pt x="1041" y="50"/>
                    <a:pt x="1041" y="32"/>
                  </a:cubicBezTo>
                  <a:cubicBezTo>
                    <a:pt x="1041" y="14"/>
                    <a:pt x="1055" y="0"/>
                    <a:pt x="1073" y="0"/>
                  </a:cubicBezTo>
                  <a:lnTo>
                    <a:pt x="1137" y="0"/>
                  </a:lnTo>
                  <a:cubicBezTo>
                    <a:pt x="1155" y="0"/>
                    <a:pt x="1169" y="14"/>
                    <a:pt x="1169" y="32"/>
                  </a:cubicBezTo>
                  <a:cubicBezTo>
                    <a:pt x="1169" y="50"/>
                    <a:pt x="1155" y="64"/>
                    <a:pt x="1137" y="64"/>
                  </a:cubicBezTo>
                  <a:close/>
                  <a:moveTo>
                    <a:pt x="945" y="64"/>
                  </a:moveTo>
                  <a:lnTo>
                    <a:pt x="881" y="64"/>
                  </a:lnTo>
                  <a:cubicBezTo>
                    <a:pt x="863" y="64"/>
                    <a:pt x="849" y="50"/>
                    <a:pt x="849" y="32"/>
                  </a:cubicBezTo>
                  <a:cubicBezTo>
                    <a:pt x="849" y="14"/>
                    <a:pt x="863" y="0"/>
                    <a:pt x="881" y="0"/>
                  </a:cubicBezTo>
                  <a:lnTo>
                    <a:pt x="945" y="0"/>
                  </a:lnTo>
                  <a:cubicBezTo>
                    <a:pt x="963" y="0"/>
                    <a:pt x="977" y="14"/>
                    <a:pt x="977" y="32"/>
                  </a:cubicBezTo>
                  <a:cubicBezTo>
                    <a:pt x="977" y="50"/>
                    <a:pt x="963" y="64"/>
                    <a:pt x="945" y="64"/>
                  </a:cubicBezTo>
                  <a:close/>
                  <a:moveTo>
                    <a:pt x="753" y="64"/>
                  </a:moveTo>
                  <a:lnTo>
                    <a:pt x="689" y="64"/>
                  </a:lnTo>
                  <a:cubicBezTo>
                    <a:pt x="671" y="64"/>
                    <a:pt x="657" y="50"/>
                    <a:pt x="657" y="32"/>
                  </a:cubicBezTo>
                  <a:cubicBezTo>
                    <a:pt x="657" y="14"/>
                    <a:pt x="671" y="0"/>
                    <a:pt x="689" y="0"/>
                  </a:cubicBezTo>
                  <a:lnTo>
                    <a:pt x="753" y="0"/>
                  </a:lnTo>
                  <a:cubicBezTo>
                    <a:pt x="771" y="0"/>
                    <a:pt x="785" y="14"/>
                    <a:pt x="785" y="32"/>
                  </a:cubicBezTo>
                  <a:cubicBezTo>
                    <a:pt x="785" y="50"/>
                    <a:pt x="771" y="64"/>
                    <a:pt x="753" y="64"/>
                  </a:cubicBezTo>
                  <a:close/>
                  <a:moveTo>
                    <a:pt x="561" y="64"/>
                  </a:moveTo>
                  <a:lnTo>
                    <a:pt x="497" y="64"/>
                  </a:lnTo>
                  <a:cubicBezTo>
                    <a:pt x="479" y="64"/>
                    <a:pt x="465" y="50"/>
                    <a:pt x="465" y="32"/>
                  </a:cubicBezTo>
                  <a:cubicBezTo>
                    <a:pt x="465" y="14"/>
                    <a:pt x="479" y="0"/>
                    <a:pt x="497" y="0"/>
                  </a:cubicBezTo>
                  <a:lnTo>
                    <a:pt x="561" y="0"/>
                  </a:lnTo>
                  <a:cubicBezTo>
                    <a:pt x="579" y="0"/>
                    <a:pt x="593" y="14"/>
                    <a:pt x="593" y="32"/>
                  </a:cubicBezTo>
                  <a:cubicBezTo>
                    <a:pt x="593" y="50"/>
                    <a:pt x="579" y="64"/>
                    <a:pt x="561" y="64"/>
                  </a:cubicBezTo>
                  <a:close/>
                  <a:moveTo>
                    <a:pt x="369" y="64"/>
                  </a:moveTo>
                  <a:lnTo>
                    <a:pt x="305" y="64"/>
                  </a:lnTo>
                  <a:cubicBezTo>
                    <a:pt x="287" y="64"/>
                    <a:pt x="273" y="50"/>
                    <a:pt x="273" y="32"/>
                  </a:cubicBezTo>
                  <a:cubicBezTo>
                    <a:pt x="273" y="14"/>
                    <a:pt x="287" y="0"/>
                    <a:pt x="305" y="0"/>
                  </a:cubicBezTo>
                  <a:lnTo>
                    <a:pt x="369" y="0"/>
                  </a:lnTo>
                  <a:cubicBezTo>
                    <a:pt x="387" y="0"/>
                    <a:pt x="401" y="14"/>
                    <a:pt x="401" y="32"/>
                  </a:cubicBezTo>
                  <a:cubicBezTo>
                    <a:pt x="401" y="50"/>
                    <a:pt x="387" y="64"/>
                    <a:pt x="369" y="64"/>
                  </a:cubicBezTo>
                  <a:close/>
                  <a:moveTo>
                    <a:pt x="177" y="64"/>
                  </a:moveTo>
                  <a:lnTo>
                    <a:pt x="113" y="64"/>
                  </a:lnTo>
                  <a:cubicBezTo>
                    <a:pt x="95" y="64"/>
                    <a:pt x="81" y="50"/>
                    <a:pt x="81" y="32"/>
                  </a:cubicBezTo>
                  <a:cubicBezTo>
                    <a:pt x="81" y="14"/>
                    <a:pt x="95" y="0"/>
                    <a:pt x="113" y="0"/>
                  </a:cubicBezTo>
                  <a:lnTo>
                    <a:pt x="177" y="0"/>
                  </a:lnTo>
                  <a:cubicBezTo>
                    <a:pt x="195" y="0"/>
                    <a:pt x="209" y="14"/>
                    <a:pt x="209" y="32"/>
                  </a:cubicBezTo>
                  <a:cubicBezTo>
                    <a:pt x="209" y="50"/>
                    <a:pt x="195" y="64"/>
                    <a:pt x="177" y="64"/>
                  </a:cubicBezTo>
                  <a:close/>
                </a:path>
              </a:pathLst>
            </a:custGeom>
            <a:solidFill>
              <a:srgbClr val="595959"/>
            </a:solidFill>
            <a:ln w="0" cap="flat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4" name="Picture 108">
              <a:extLst>
                <a:ext uri="{FF2B5EF4-FFF2-40B4-BE49-F238E27FC236}">
                  <a16:creationId xmlns:a16="http://schemas.microsoft.com/office/drawing/2014/main" id="{647F8E15-16CC-4202-8723-9C6FBC1F9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80009" y="2787941"/>
              <a:ext cx="1760305" cy="9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E7B52B0-2569-44C7-9E46-D29E5EBA6C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1151" y="2896977"/>
              <a:ext cx="419390" cy="1883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17852B4-9663-4318-BC0B-35F65C89E64E}"/>
                </a:ext>
              </a:extLst>
            </p:cNvPr>
            <p:cNvCxnSpPr>
              <a:cxnSpLocks/>
              <a:endCxn id="138" idx="2"/>
            </p:cNvCxnSpPr>
            <p:nvPr/>
          </p:nvCxnSpPr>
          <p:spPr bwMode="auto">
            <a:xfrm flipV="1">
              <a:off x="4416381" y="3395127"/>
              <a:ext cx="458880" cy="268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7" name="Picture 150" descr="Priority Mail Small Flat Rate Envelope | USPS.com">
              <a:extLst>
                <a:ext uri="{FF2B5EF4-FFF2-40B4-BE49-F238E27FC236}">
                  <a16:creationId xmlns:a16="http://schemas.microsoft.com/office/drawing/2014/main" id="{08E94F82-E52D-4B1A-BF41-52BEA16AA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61" y="2834197"/>
              <a:ext cx="1069738" cy="960166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  <a:sp3d extrusionH="50800"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" name="Arrow: Quad 167">
              <a:extLst>
                <a:ext uri="{FF2B5EF4-FFF2-40B4-BE49-F238E27FC236}">
                  <a16:creationId xmlns:a16="http://schemas.microsoft.com/office/drawing/2014/main" id="{D8D1B7FF-A3FC-46F2-856E-E6234485A77E}"/>
                </a:ext>
              </a:extLst>
            </p:cNvPr>
            <p:cNvSpPr/>
            <p:nvPr/>
          </p:nvSpPr>
          <p:spPr bwMode="auto">
            <a:xfrm>
              <a:off x="6532875" y="4074412"/>
              <a:ext cx="713159" cy="560096"/>
            </a:xfrm>
            <a:prstGeom prst="quadArrow">
              <a:avLst>
                <a:gd name="adj1" fmla="val 9677"/>
                <a:gd name="adj2" fmla="val 11426"/>
                <a:gd name="adj3" fmla="val 1667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563529C9-90D5-4DF7-8DC5-D11AA2144358}"/>
              </a:ext>
            </a:extLst>
          </p:cNvPr>
          <p:cNvSpPr txBox="1">
            <a:spLocks/>
          </p:cNvSpPr>
          <p:nvPr/>
        </p:nvSpPr>
        <p:spPr>
          <a:xfrm>
            <a:off x="742108" y="6094166"/>
            <a:ext cx="2928540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 algn="ctr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9A636E-3B86-9E49-B11A-3CD93ACF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8" y="3314266"/>
            <a:ext cx="1867190" cy="24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AF0180-5E33-BE4D-A733-A9615D01C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06" y="3300325"/>
            <a:ext cx="1867190" cy="24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System Design</a:t>
            </a:r>
          </a:p>
        </p:txBody>
      </p:sp>
      <p:pic>
        <p:nvPicPr>
          <p:cNvPr id="170" name="Picture 2">
            <a:extLst>
              <a:ext uri="{FF2B5EF4-FFF2-40B4-BE49-F238E27FC236}">
                <a16:creationId xmlns:a16="http://schemas.microsoft.com/office/drawing/2014/main" id="{C0A78DD5-379B-49A2-9D3E-369C06E9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60024"/>
            <a:ext cx="2916527" cy="255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70" descr="Diagram&#10;&#10;Description automatically generated">
            <a:extLst>
              <a:ext uri="{FF2B5EF4-FFF2-40B4-BE49-F238E27FC236}">
                <a16:creationId xmlns:a16="http://schemas.microsoft.com/office/drawing/2014/main" id="{8E6D66B4-E256-458D-84EB-AD3791AFF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4085093"/>
            <a:ext cx="2937557" cy="2408304"/>
          </a:xfrm>
          <a:prstGeom prst="rect">
            <a:avLst/>
          </a:prstGeom>
        </p:spPr>
      </p:pic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0412E4-175C-4470-9A76-63B7B371C3C4}"/>
              </a:ext>
            </a:extLst>
          </p:cNvPr>
          <p:cNvSpPr txBox="1">
            <a:spLocks/>
          </p:cNvSpPr>
          <p:nvPr/>
        </p:nvSpPr>
        <p:spPr>
          <a:xfrm>
            <a:off x="228600" y="1260024"/>
            <a:ext cx="5486400" cy="22635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Dual mode scanner</a:t>
            </a:r>
          </a:p>
          <a:p>
            <a:pPr lvl="1"/>
            <a:r>
              <a:rPr lang="en-US" sz="1800" kern="0" dirty="0">
                <a:effectLst/>
              </a:rPr>
              <a:t>Vertical or horizontal orientation</a:t>
            </a:r>
          </a:p>
          <a:p>
            <a:pPr lvl="1"/>
            <a:r>
              <a:rPr lang="en-US" sz="1800" kern="0" dirty="0">
                <a:effectLst/>
              </a:rPr>
              <a:t>Simulates mail inspection scanner</a:t>
            </a:r>
          </a:p>
          <a:p>
            <a:pPr lvl="1"/>
            <a:r>
              <a:rPr lang="en-US" sz="1800" kern="0" dirty="0">
                <a:effectLst/>
              </a:rPr>
              <a:t>TI 77GHz mmWave radar, currently</a:t>
            </a:r>
          </a:p>
          <a:p>
            <a:pPr lvl="1"/>
            <a:r>
              <a:rPr lang="en-US" sz="1800" b="1" kern="0" dirty="0">
                <a:effectLst/>
              </a:rPr>
              <a:t>THz imager coming</a:t>
            </a:r>
          </a:p>
          <a:p>
            <a:pPr lvl="1"/>
            <a:endParaRPr lang="en-US" sz="1800" kern="0" dirty="0">
              <a:effectLst/>
            </a:endParaRP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0630D-0B86-4F39-8455-AF3B0D940A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3943662" cy="295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5C43C-8E66-4F04-909E-A392B291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944067"/>
            <a:ext cx="4495800" cy="423753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4D105A-466D-46F3-BA33-CE4A9A0F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944068"/>
            <a:ext cx="4495800" cy="4237532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Early Results +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C37B56-7313-4BC6-ADE6-4BCE51BC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042155" y="3515774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AD59361-8CF5-4103-8583-B8CAA0F14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5450856" y="2889711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F826F-6EC3-4698-9635-C20EFEEE046A}"/>
              </a:ext>
            </a:extLst>
          </p:cNvPr>
          <p:cNvSpPr/>
          <p:nvPr/>
        </p:nvSpPr>
        <p:spPr bwMode="auto">
          <a:xfrm>
            <a:off x="1905000" y="2391869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06A8D-BBB8-4ED3-8ACE-659CDF0AE62D}"/>
              </a:ext>
            </a:extLst>
          </p:cNvPr>
          <p:cNvSpPr/>
          <p:nvPr/>
        </p:nvSpPr>
        <p:spPr bwMode="auto">
          <a:xfrm>
            <a:off x="1040138" y="3359605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5CB8B-7964-40D8-8397-1A88CE71FBB3}"/>
              </a:ext>
            </a:extLst>
          </p:cNvPr>
          <p:cNvSpPr/>
          <p:nvPr/>
        </p:nvSpPr>
        <p:spPr bwMode="auto">
          <a:xfrm>
            <a:off x="5887730" y="2315669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E0267-80FA-469F-A144-70C3DC80A19F}"/>
              </a:ext>
            </a:extLst>
          </p:cNvPr>
          <p:cNvSpPr/>
          <p:nvPr/>
        </p:nvSpPr>
        <p:spPr bwMode="auto">
          <a:xfrm>
            <a:off x="5022868" y="3283405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9289F5-816F-4EA8-9E28-54C29C31B871}"/>
              </a:ext>
            </a:extLst>
          </p:cNvPr>
          <p:cNvCxnSpPr/>
          <p:nvPr/>
        </p:nvCxnSpPr>
        <p:spPr bwMode="auto">
          <a:xfrm flipH="1">
            <a:off x="1040138" y="23918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C59246-0406-4032-B412-7D557B344088}"/>
              </a:ext>
            </a:extLst>
          </p:cNvPr>
          <p:cNvCxnSpPr/>
          <p:nvPr/>
        </p:nvCxnSpPr>
        <p:spPr bwMode="auto">
          <a:xfrm flipH="1">
            <a:off x="1917069" y="3254832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6DDAB-D1EF-4DA5-8881-1A0D1648C4D1}"/>
              </a:ext>
            </a:extLst>
          </p:cNvPr>
          <p:cNvCxnSpPr/>
          <p:nvPr/>
        </p:nvCxnSpPr>
        <p:spPr bwMode="auto">
          <a:xfrm flipH="1">
            <a:off x="5012703" y="23156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0CE5A-27AC-4552-8C1A-8EFF0DCE3F78}"/>
              </a:ext>
            </a:extLst>
          </p:cNvPr>
          <p:cNvCxnSpPr/>
          <p:nvPr/>
        </p:nvCxnSpPr>
        <p:spPr bwMode="auto">
          <a:xfrm flipH="1">
            <a:off x="6720822" y="318815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69799F-84D4-434E-A358-9B284A973BE9}"/>
              </a:ext>
            </a:extLst>
          </p:cNvPr>
          <p:cNvSpPr txBox="1">
            <a:spLocks/>
          </p:cNvSpPr>
          <p:nvPr/>
        </p:nvSpPr>
        <p:spPr>
          <a:xfrm>
            <a:off x="4673600" y="4936958"/>
            <a:ext cx="4229223" cy="15057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Low Reflectivity Target</a:t>
            </a:r>
          </a:p>
          <a:p>
            <a:pPr lvl="1"/>
            <a:r>
              <a:rPr lang="en-US" sz="1800" kern="0" dirty="0">
                <a:effectLst/>
              </a:rPr>
              <a:t>Weak reflection</a:t>
            </a:r>
          </a:p>
          <a:p>
            <a:pPr lvl="1"/>
            <a:r>
              <a:rPr lang="en-US" sz="1800" kern="0" dirty="0">
                <a:effectLst/>
              </a:rPr>
              <a:t>Somewhat obscured by interferers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29E95-3C58-4C20-8845-04EC5269BD3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151" y="6201793"/>
            <a:ext cx="734757" cy="544924"/>
          </a:xfrm>
          <a:prstGeom prst="rect">
            <a:avLst/>
          </a:prstGeom>
        </p:spPr>
      </p:pic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0412E4-175C-4470-9A76-63B7B371C3C4}"/>
              </a:ext>
            </a:extLst>
          </p:cNvPr>
          <p:cNvSpPr txBox="1">
            <a:spLocks/>
          </p:cNvSpPr>
          <p:nvPr/>
        </p:nvSpPr>
        <p:spPr>
          <a:xfrm>
            <a:off x="241177" y="4971248"/>
            <a:ext cx="4229223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High Reflectivity Target</a:t>
            </a:r>
          </a:p>
          <a:p>
            <a:pPr lvl="1"/>
            <a:r>
              <a:rPr lang="en-US" sz="1800" kern="0" dirty="0">
                <a:effectLst/>
              </a:rPr>
              <a:t>Strong reflection</a:t>
            </a:r>
          </a:p>
          <a:p>
            <a:pPr lvl="1"/>
            <a:r>
              <a:rPr lang="en-US" sz="1800" kern="0" dirty="0">
                <a:effectLst/>
              </a:rPr>
              <a:t>Easily identifiable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1BE05D-D9F6-4FB2-97D1-657D68A251F1}"/>
              </a:ext>
            </a:extLst>
          </p:cNvPr>
          <p:cNvSpPr txBox="1">
            <a:spLocks/>
          </p:cNvSpPr>
          <p:nvPr/>
        </p:nvSpPr>
        <p:spPr>
          <a:xfrm>
            <a:off x="995908" y="6189061"/>
            <a:ext cx="4229223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</p:spTree>
    <p:extLst>
      <p:ext uri="{BB962C8B-B14F-4D97-AF65-F5344CB8AC3E}">
        <p14:creationId xmlns:p14="http://schemas.microsoft.com/office/powerpoint/2010/main" val="197540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5C43C-8E66-4F04-909E-A392B291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944067"/>
            <a:ext cx="4495800" cy="423753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4D105A-466D-46F3-BA33-CE4A9A0F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944068"/>
            <a:ext cx="4495800" cy="4237532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Early Results +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C37B56-7313-4BC6-ADE6-4BCE51BC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042155" y="3515774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AD59361-8CF5-4103-8583-B8CAA0F14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5450856" y="2889711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F826F-6EC3-4698-9635-C20EFEEE046A}"/>
              </a:ext>
            </a:extLst>
          </p:cNvPr>
          <p:cNvSpPr/>
          <p:nvPr/>
        </p:nvSpPr>
        <p:spPr bwMode="auto">
          <a:xfrm>
            <a:off x="1905000" y="2391869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06A8D-BBB8-4ED3-8ACE-659CDF0AE62D}"/>
              </a:ext>
            </a:extLst>
          </p:cNvPr>
          <p:cNvSpPr/>
          <p:nvPr/>
        </p:nvSpPr>
        <p:spPr bwMode="auto">
          <a:xfrm>
            <a:off x="1040138" y="3359605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5CB8B-7964-40D8-8397-1A88CE71FBB3}"/>
              </a:ext>
            </a:extLst>
          </p:cNvPr>
          <p:cNvSpPr/>
          <p:nvPr/>
        </p:nvSpPr>
        <p:spPr bwMode="auto">
          <a:xfrm>
            <a:off x="5887730" y="2315669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4E0267-80FA-469F-A144-70C3DC80A19F}"/>
              </a:ext>
            </a:extLst>
          </p:cNvPr>
          <p:cNvSpPr/>
          <p:nvPr/>
        </p:nvSpPr>
        <p:spPr bwMode="auto">
          <a:xfrm>
            <a:off x="5022868" y="3283405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9289F5-816F-4EA8-9E28-54C29C31B871}"/>
              </a:ext>
            </a:extLst>
          </p:cNvPr>
          <p:cNvCxnSpPr/>
          <p:nvPr/>
        </p:nvCxnSpPr>
        <p:spPr bwMode="auto">
          <a:xfrm flipH="1">
            <a:off x="1040138" y="23918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C59246-0406-4032-B412-7D557B344088}"/>
              </a:ext>
            </a:extLst>
          </p:cNvPr>
          <p:cNvCxnSpPr/>
          <p:nvPr/>
        </p:nvCxnSpPr>
        <p:spPr bwMode="auto">
          <a:xfrm flipH="1">
            <a:off x="1917069" y="3254832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6DDAB-D1EF-4DA5-8881-1A0D1648C4D1}"/>
              </a:ext>
            </a:extLst>
          </p:cNvPr>
          <p:cNvCxnSpPr/>
          <p:nvPr/>
        </p:nvCxnSpPr>
        <p:spPr bwMode="auto">
          <a:xfrm flipH="1">
            <a:off x="5012703" y="2315669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50CE5A-27AC-4552-8C1A-8EFF0DCE3F78}"/>
              </a:ext>
            </a:extLst>
          </p:cNvPr>
          <p:cNvCxnSpPr/>
          <p:nvPr/>
        </p:nvCxnSpPr>
        <p:spPr bwMode="auto">
          <a:xfrm flipH="1">
            <a:off x="6720822" y="318815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itle 5">
            <a:extLst>
              <a:ext uri="{FF2B5EF4-FFF2-40B4-BE49-F238E27FC236}">
                <a16:creationId xmlns:a16="http://schemas.microsoft.com/office/drawing/2014/main" id="{B4E844AA-A5B9-4DC9-831B-7D4494CA4DEA}"/>
              </a:ext>
            </a:extLst>
          </p:cNvPr>
          <p:cNvSpPr txBox="1">
            <a:spLocks/>
          </p:cNvSpPr>
          <p:nvPr/>
        </p:nvSpPr>
        <p:spPr>
          <a:xfrm>
            <a:off x="157480" y="5257306"/>
            <a:ext cx="8839200" cy="90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Higher resolution can improve detection performance and image quality</a:t>
            </a:r>
          </a:p>
        </p:txBody>
      </p:sp>
    </p:spTree>
    <p:extLst>
      <p:ext uri="{BB962C8B-B14F-4D97-AF65-F5344CB8AC3E}">
        <p14:creationId xmlns:p14="http://schemas.microsoft.com/office/powerpoint/2010/main" val="337073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SAR Resolution - Motivation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1"/>
            <a:ext cx="8179121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Motivation for higher resolution</a:t>
            </a:r>
          </a:p>
          <a:p>
            <a:pPr lvl="1"/>
            <a:r>
              <a:rPr lang="en-US" sz="1800" kern="0" dirty="0">
                <a:effectLst/>
              </a:rPr>
              <a:t>SAR images are blurry and distorted</a:t>
            </a:r>
          </a:p>
          <a:p>
            <a:pPr lvl="1"/>
            <a:r>
              <a:rPr lang="en-US" sz="1800" kern="0" dirty="0">
                <a:effectLst/>
              </a:rPr>
              <a:t>Limited bandwidth, aperture effects, etc.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0C746EC2-9D00-470B-B508-5E737449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79" y="2233777"/>
            <a:ext cx="3882318" cy="3513112"/>
          </a:xfrm>
          <a:prstGeom prst="rect">
            <a:avLst/>
          </a:prstGeom>
        </p:spPr>
      </p:pic>
      <p:pic>
        <p:nvPicPr>
          <p:cNvPr id="35" name="Content Placeholder 7">
            <a:extLst>
              <a:ext uri="{FF2B5EF4-FFF2-40B4-BE49-F238E27FC236}">
                <a16:creationId xmlns:a16="http://schemas.microsoft.com/office/drawing/2014/main" id="{E15C58CE-D9E4-4E39-B4B4-E6A332E0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219721"/>
            <a:ext cx="3882318" cy="3513112"/>
          </a:xfrm>
          <a:prstGeom prst="rect">
            <a:avLst/>
          </a:prstGeom>
        </p:spPr>
      </p:pic>
      <p:sp>
        <p:nvSpPr>
          <p:cNvPr id="36" name="Title 5">
            <a:extLst>
              <a:ext uri="{FF2B5EF4-FFF2-40B4-BE49-F238E27FC236}">
                <a16:creationId xmlns:a16="http://schemas.microsoft.com/office/drawing/2014/main" id="{11E26799-EB26-4BD6-8874-F7EECB270167}"/>
              </a:ext>
            </a:extLst>
          </p:cNvPr>
          <p:cNvSpPr txBox="1">
            <a:spLocks/>
          </p:cNvSpPr>
          <p:nvPr/>
        </p:nvSpPr>
        <p:spPr>
          <a:xfrm>
            <a:off x="244876" y="5791104"/>
            <a:ext cx="8839200" cy="90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Can we improve the resolution of the recovered image? (“Denoising”)</a:t>
            </a:r>
          </a:p>
        </p:txBody>
      </p:sp>
    </p:spTree>
    <p:extLst>
      <p:ext uri="{BB962C8B-B14F-4D97-AF65-F5344CB8AC3E}">
        <p14:creationId xmlns:p14="http://schemas.microsoft.com/office/powerpoint/2010/main" val="66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2D SAR Imaging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0"/>
            <a:ext cx="3607121" cy="468008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2D Imaging SAR Scanning</a:t>
            </a:r>
          </a:p>
          <a:p>
            <a:pPr lvl="1"/>
            <a:r>
              <a:rPr lang="en-US" sz="1800" kern="0" dirty="0">
                <a:effectLst/>
              </a:rPr>
              <a:t>Linear scanning pattern</a:t>
            </a:r>
          </a:p>
          <a:p>
            <a:pPr lvl="1"/>
            <a:r>
              <a:rPr lang="en-US" sz="1800" kern="0" dirty="0">
                <a:effectLst/>
              </a:rPr>
              <a:t>2D target</a:t>
            </a:r>
          </a:p>
          <a:p>
            <a:pPr lvl="1"/>
            <a:r>
              <a:rPr lang="en-US" sz="1800" kern="0" dirty="0">
                <a:effectLst/>
              </a:rPr>
              <a:t>Recover image using range migration algorithm</a:t>
            </a:r>
          </a:p>
          <a:p>
            <a:pPr lvl="2"/>
            <a:r>
              <a:rPr lang="en-US" sz="1400" kern="0" dirty="0">
                <a:effectLst/>
              </a:rPr>
              <a:t>Near-field beamformer</a:t>
            </a:r>
          </a:p>
          <a:p>
            <a:pPr lvl="1"/>
            <a:r>
              <a:rPr lang="en-US" sz="1800" kern="0" dirty="0">
                <a:effectLst/>
              </a:rPr>
              <a:t>Resulting raw image is blurry and distorted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54C46E-8C5E-4F87-A1C5-8C587213F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4" b="46667"/>
          <a:stretch/>
        </p:blipFill>
        <p:spPr>
          <a:xfrm>
            <a:off x="4267200" y="1371600"/>
            <a:ext cx="4827883" cy="49007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19CCF9F-278D-4BC8-964A-59307C994BAC}"/>
              </a:ext>
            </a:extLst>
          </p:cNvPr>
          <p:cNvGrpSpPr/>
          <p:nvPr/>
        </p:nvGrpSpPr>
        <p:grpSpPr>
          <a:xfrm>
            <a:off x="685800" y="3962400"/>
            <a:ext cx="3328987" cy="2374750"/>
            <a:chOff x="507679" y="4084390"/>
            <a:chExt cx="3328987" cy="2374750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C5FBE322-7C9C-4D8A-9F99-533D5CB91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260"/>
            <a:stretch/>
          </p:blipFill>
          <p:spPr>
            <a:xfrm>
              <a:off x="507679" y="4343400"/>
              <a:ext cx="3328987" cy="21157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79D83D-7558-4DCE-8002-5C7542D6125F}"/>
                </a:ext>
              </a:extLst>
            </p:cNvPr>
            <p:cNvSpPr txBox="1"/>
            <p:nvPr/>
          </p:nvSpPr>
          <p:spPr>
            <a:xfrm>
              <a:off x="1333972" y="4084390"/>
              <a:ext cx="16764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Raw RMA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24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C296D2-67CA-4CB6-B1A9-3FF2C71EDEBF}"/>
              </a:ext>
            </a:extLst>
          </p:cNvPr>
          <p:cNvSpPr txBox="1">
            <a:spLocks/>
          </p:cNvSpPr>
          <p:nvPr/>
        </p:nvSpPr>
        <p:spPr>
          <a:xfrm>
            <a:off x="283453" y="946782"/>
            <a:ext cx="4496426" cy="225361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Convolutional Neural Network</a:t>
            </a:r>
          </a:p>
          <a:p>
            <a:pPr lvl="1"/>
            <a:r>
              <a:rPr lang="en-US" sz="1800" kern="0" dirty="0">
                <a:effectLst/>
              </a:rPr>
              <a:t>Learns spatial features</a:t>
            </a:r>
          </a:p>
          <a:p>
            <a:pPr lvl="1"/>
            <a:r>
              <a:rPr lang="en-US" sz="1800" kern="0" dirty="0">
                <a:effectLst/>
              </a:rPr>
              <a:t>Highly effective on structured images</a:t>
            </a:r>
          </a:p>
          <a:p>
            <a:pPr lvl="1"/>
            <a:r>
              <a:rPr lang="en-US" sz="1800" kern="0" dirty="0">
                <a:effectLst/>
              </a:rPr>
              <a:t>Supervised learning</a:t>
            </a:r>
          </a:p>
          <a:p>
            <a:pPr lvl="2"/>
            <a:r>
              <a:rPr lang="en-US" sz="1400" kern="0" dirty="0">
                <a:effectLst/>
              </a:rPr>
              <a:t>Synthetically generated features and labels (randomly placed points)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039BFFB-D605-45FA-8186-E2F072F02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8"/>
          <a:stretch/>
        </p:blipFill>
        <p:spPr>
          <a:xfrm>
            <a:off x="4761542" y="1330361"/>
            <a:ext cx="3810000" cy="1468006"/>
          </a:xfrm>
          <a:prstGeom prst="rect">
            <a:avLst/>
          </a:prstGeom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D7E163A2-F9DC-4025-A1ED-5787B5CE7235}"/>
              </a:ext>
            </a:extLst>
          </p:cNvPr>
          <p:cNvSpPr txBox="1">
            <a:spLocks/>
          </p:cNvSpPr>
          <p:nvPr/>
        </p:nvSpPr>
        <p:spPr>
          <a:xfrm>
            <a:off x="762000" y="3244311"/>
            <a:ext cx="3505200" cy="79210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600" b="1" kern="0" dirty="0">
                <a:effectLst/>
              </a:rPr>
              <a:t>Training Features:</a:t>
            </a:r>
          </a:p>
          <a:p>
            <a:pPr marL="0" indent="0" algn="ctr">
              <a:buNone/>
            </a:pPr>
            <a:r>
              <a:rPr lang="en-US" sz="1600" kern="0" dirty="0">
                <a:effectLst/>
              </a:rPr>
              <a:t>Image of randomly placed point targets recovered using RMA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9EED51-0924-4410-A478-6932287F2A9F}"/>
              </a:ext>
            </a:extLst>
          </p:cNvPr>
          <p:cNvSpPr txBox="1">
            <a:spLocks/>
          </p:cNvSpPr>
          <p:nvPr/>
        </p:nvSpPr>
        <p:spPr>
          <a:xfrm>
            <a:off x="4590331" y="3199239"/>
            <a:ext cx="4152422" cy="71590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500" b="1" kern="0" dirty="0">
                <a:effectLst/>
              </a:rPr>
              <a:t>Training Labels:</a:t>
            </a:r>
          </a:p>
          <a:p>
            <a:pPr marL="0" indent="0" algn="ctr">
              <a:buNone/>
            </a:pPr>
            <a:r>
              <a:rPr lang="en-US" sz="1500" kern="0" dirty="0">
                <a:effectLst/>
              </a:rPr>
              <a:t>Corresponding ideal image. Each point target treated as narrow 2-D Gaussian pulse</a:t>
            </a:r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1323CA1F-479E-4EE9-B109-2DDAD0498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08"/>
          <a:stretch/>
        </p:blipFill>
        <p:spPr>
          <a:xfrm>
            <a:off x="477587" y="4014388"/>
            <a:ext cx="4064000" cy="2605811"/>
          </a:xfrm>
          <a:prstGeom prst="rect">
            <a:avLst/>
          </a:prstGeom>
        </p:spPr>
      </p:pic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38492FA9-3B12-4ECC-8CFC-D90CA8A11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27"/>
          <a:stretch/>
        </p:blipFill>
        <p:spPr>
          <a:xfrm>
            <a:off x="4590331" y="4014388"/>
            <a:ext cx="4084015" cy="2605812"/>
          </a:xfrm>
          <a:prstGeom prst="rect">
            <a:avLst/>
          </a:prstGeom>
        </p:spPr>
      </p:pic>
      <p:sp>
        <p:nvSpPr>
          <p:cNvPr id="42" name="Title 4">
            <a:extLst>
              <a:ext uri="{FF2B5EF4-FFF2-40B4-BE49-F238E27FC236}">
                <a16:creationId xmlns:a16="http://schemas.microsoft.com/office/drawing/2014/main" id="{B9C583D6-C017-4954-BE3C-3201041656CD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Proposed ML Solution</a:t>
            </a:r>
          </a:p>
        </p:txBody>
      </p:sp>
    </p:spTree>
    <p:extLst>
      <p:ext uri="{BB962C8B-B14F-4D97-AF65-F5344CB8AC3E}">
        <p14:creationId xmlns:p14="http://schemas.microsoft.com/office/powerpoint/2010/main" val="3523353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Proposed ML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F7ED33-D384-4777-BCFD-5E29891E8A4F}"/>
              </a:ext>
            </a:extLst>
          </p:cNvPr>
          <p:cNvGrpSpPr/>
          <p:nvPr/>
        </p:nvGrpSpPr>
        <p:grpSpPr>
          <a:xfrm>
            <a:off x="380374" y="3385316"/>
            <a:ext cx="8523574" cy="2347517"/>
            <a:chOff x="310213" y="3325911"/>
            <a:chExt cx="8523574" cy="234751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F02BB5-33AE-40BC-9134-E11EF2ED5A57}"/>
                </a:ext>
              </a:extLst>
            </p:cNvPr>
            <p:cNvSpPr/>
            <p:nvPr/>
          </p:nvSpPr>
          <p:spPr>
            <a:xfrm>
              <a:off x="3519521" y="3768295"/>
              <a:ext cx="2104958" cy="14636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Image Enhancement CNN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FC4403-50B9-457F-8E39-88254CFEE58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2960882" y="4499670"/>
              <a:ext cx="558639" cy="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32FA4A-0196-457C-8CF7-3E54910606F2}"/>
                </a:ext>
              </a:extLst>
            </p:cNvPr>
            <p:cNvGrpSpPr/>
            <p:nvPr/>
          </p:nvGrpSpPr>
          <p:grpSpPr>
            <a:xfrm>
              <a:off x="310213" y="3325911"/>
              <a:ext cx="2650669" cy="2347517"/>
              <a:chOff x="612319" y="3228047"/>
              <a:chExt cx="3173186" cy="295432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56448D-9F5A-45F9-9560-DCB911D68090}"/>
                  </a:ext>
                </a:extLst>
              </p:cNvPr>
              <p:cNvSpPr/>
              <p:nvPr/>
            </p:nvSpPr>
            <p:spPr>
              <a:xfrm>
                <a:off x="612319" y="3228047"/>
                <a:ext cx="3173186" cy="29543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Features: Raw Distorted Images</a:t>
                </a:r>
              </a:p>
            </p:txBody>
          </p:sp>
          <p:pic>
            <p:nvPicPr>
              <p:cNvPr id="27" name="Content Placeholder 4">
                <a:extLst>
                  <a:ext uri="{FF2B5EF4-FFF2-40B4-BE49-F238E27FC236}">
                    <a16:creationId xmlns:a16="http://schemas.microsoft.com/office/drawing/2014/main" id="{76304236-4F53-46E1-98A1-134BF227F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64719" y="3856243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29" name="Content Placeholder 4">
                <a:extLst>
                  <a:ext uri="{FF2B5EF4-FFF2-40B4-BE49-F238E27FC236}">
                    <a16:creationId xmlns:a16="http://schemas.microsoft.com/office/drawing/2014/main" id="{28FBB42D-EE25-4285-AEF4-C3914FBED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268183" y="4312351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1" name="Content Placeholder 4">
                <a:extLst>
                  <a:ext uri="{FF2B5EF4-FFF2-40B4-BE49-F238E27FC236}">
                    <a16:creationId xmlns:a16="http://schemas.microsoft.com/office/drawing/2014/main" id="{BB38000B-5C0D-4AA3-B76D-6AEEA3E67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896833" y="4741266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3" name="Content Placeholder 4">
                <a:extLst>
                  <a:ext uri="{FF2B5EF4-FFF2-40B4-BE49-F238E27FC236}">
                    <a16:creationId xmlns:a16="http://schemas.microsoft.com/office/drawing/2014/main" id="{DB282B65-6C0F-4519-A885-1AAA0E456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463192" y="5092759"/>
                <a:ext cx="1132719" cy="84953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ED2E80C-F7A6-4587-8260-E50E2AE3455A}"/>
                </a:ext>
              </a:extLst>
            </p:cNvPr>
            <p:cNvGrpSpPr/>
            <p:nvPr/>
          </p:nvGrpSpPr>
          <p:grpSpPr>
            <a:xfrm>
              <a:off x="6357830" y="3325911"/>
              <a:ext cx="2475957" cy="2347517"/>
              <a:chOff x="6531247" y="3275198"/>
              <a:chExt cx="3173186" cy="295432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B7C6E5-77B2-4DB5-9C29-6F4C6C2AFDB9}"/>
                  </a:ext>
                </a:extLst>
              </p:cNvPr>
              <p:cNvSpPr/>
              <p:nvPr/>
            </p:nvSpPr>
            <p:spPr>
              <a:xfrm>
                <a:off x="6531247" y="3275198"/>
                <a:ext cx="3173186" cy="29543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Labels: High Resolution Images </a:t>
                </a:r>
              </a:p>
            </p:txBody>
          </p:sp>
          <p:pic>
            <p:nvPicPr>
              <p:cNvPr id="28" name="Content Placeholder 5">
                <a:extLst>
                  <a:ext uri="{FF2B5EF4-FFF2-40B4-BE49-F238E27FC236}">
                    <a16:creationId xmlns:a16="http://schemas.microsoft.com/office/drawing/2014/main" id="{E218CD2C-F270-4426-85D6-A5B194EA3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6650990" y="3903395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0" name="Content Placeholder 5">
                <a:extLst>
                  <a:ext uri="{FF2B5EF4-FFF2-40B4-BE49-F238E27FC236}">
                    <a16:creationId xmlns:a16="http://schemas.microsoft.com/office/drawing/2014/main" id="{774222B3-785B-4CB4-A79A-629A077ED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154454" y="4359503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2" name="Content Placeholder 5">
                <a:extLst>
                  <a:ext uri="{FF2B5EF4-FFF2-40B4-BE49-F238E27FC236}">
                    <a16:creationId xmlns:a16="http://schemas.microsoft.com/office/drawing/2014/main" id="{878C268E-1BAC-4BF8-A758-13C873C06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783104" y="4788418"/>
                <a:ext cx="1132719" cy="849539"/>
              </a:xfrm>
              <a:prstGeom prst="rect">
                <a:avLst/>
              </a:prstGeom>
            </p:spPr>
          </p:pic>
          <p:pic>
            <p:nvPicPr>
              <p:cNvPr id="34" name="Content Placeholder 5">
                <a:extLst>
                  <a:ext uri="{FF2B5EF4-FFF2-40B4-BE49-F238E27FC236}">
                    <a16:creationId xmlns:a16="http://schemas.microsoft.com/office/drawing/2014/main" id="{4CD593A5-F3D5-4F6B-A841-D24EA4BEE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8349463" y="5139911"/>
                <a:ext cx="1132719" cy="849539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1E2B56-D632-4A4C-9353-057CF1987495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 flipV="1">
              <a:off x="5624479" y="4499670"/>
              <a:ext cx="733351" cy="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C296D2-67CA-4CB6-B1A9-3FF2C71EDEBF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8535026" cy="18724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The network will learn to remove the distortion from each RMA image to its corresponding ideal image</a:t>
            </a:r>
          </a:p>
          <a:p>
            <a:r>
              <a:rPr lang="en-US" sz="2000" kern="0" dirty="0">
                <a:effectLst/>
              </a:rPr>
              <a:t>CNN learns and removes distortions (improves resolution)</a:t>
            </a:r>
          </a:p>
          <a:p>
            <a:pPr lvl="1"/>
            <a:r>
              <a:rPr lang="en-US" sz="1800" kern="0" dirty="0">
                <a:effectLst/>
              </a:rPr>
              <a:t>Limited aperture effects, spherical wave approximation, limited bandwidth, path loss, etc.</a:t>
            </a:r>
          </a:p>
        </p:txBody>
      </p:sp>
    </p:spTree>
    <p:extLst>
      <p:ext uri="{BB962C8B-B14F-4D97-AF65-F5344CB8AC3E}">
        <p14:creationId xmlns:p14="http://schemas.microsoft.com/office/powerpoint/2010/main" val="15018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971800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08:20-08:30 AM 	     Check-in</a:t>
            </a:r>
          </a:p>
          <a:p>
            <a:r>
              <a:rPr lang="en-US" b="1" dirty="0">
                <a:effectLst/>
              </a:rPr>
              <a:t>08:30-09:00 AM	     Center Progress/Overview</a:t>
            </a:r>
          </a:p>
          <a:p>
            <a:r>
              <a:rPr lang="en-US" b="1" dirty="0">
                <a:effectLst/>
              </a:rPr>
              <a:t>09:00-09:50 AM        0.41-THz CMOS-based Short-Range Imager for Industrial 		</a:t>
            </a:r>
            <a:r>
              <a:rPr lang="en-US" b="1">
                <a:effectLst/>
              </a:rPr>
              <a:t>     Applications 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09:50-10:30 AM 	     Code-Modulated Embedded Test of Multifunctional Arrays</a:t>
            </a:r>
          </a:p>
          <a:p>
            <a:r>
              <a:rPr lang="en-US" b="1" dirty="0">
                <a:effectLst/>
              </a:rPr>
              <a:t>10:30-10:40 AM	     Break</a:t>
            </a:r>
            <a:endParaRPr lang="en-US" dirty="0">
              <a:effectLst/>
            </a:endParaRPr>
          </a:p>
          <a:p>
            <a:pPr marL="2171700" indent="-2171700"/>
            <a:r>
              <a:rPr lang="en-US" b="1" dirty="0">
                <a:effectLst/>
              </a:rPr>
              <a:t>10:40-11:20 AM        Packaging and Material Spectroscopy to Support Terahertz Microsystems</a:t>
            </a:r>
          </a:p>
          <a:p>
            <a:pPr marL="2171700" indent="-2171700"/>
            <a:r>
              <a:rPr lang="en-US" b="1" dirty="0">
                <a:effectLst/>
              </a:rPr>
              <a:t>11:20-12:00 PM	Infrared Detection Using Structures in Foundry CMOS</a:t>
            </a:r>
          </a:p>
          <a:p>
            <a:pPr marL="2171700" indent="-2171700"/>
            <a:r>
              <a:rPr lang="en-US" b="1" dirty="0">
                <a:effectLst/>
              </a:rPr>
              <a:t>12:00-12:10 PM        Set up for lunch</a:t>
            </a:r>
          </a:p>
          <a:p>
            <a:pPr marL="2171700" indent="-2171700"/>
            <a:r>
              <a:rPr lang="en-US" b="1" dirty="0">
                <a:effectLst/>
              </a:rPr>
              <a:t>12:10-12:50 PM	170GHz – 260GHz Wideband PA and LNA Design in Silicon</a:t>
            </a:r>
          </a:p>
          <a:p>
            <a:pPr marL="2171700" indent="-2171700"/>
            <a:r>
              <a:rPr lang="en-US" b="1" dirty="0">
                <a:effectLst/>
              </a:rPr>
              <a:t>12:50-01:30 PM	Advanced Algorithms for Terahertz Sensing and Recognition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01:30-02:00 PM        Discussion</a:t>
            </a:r>
          </a:p>
          <a:p>
            <a:endParaRPr lang="en-US" b="1" dirty="0">
              <a:effectLst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8600" y="938213"/>
            <a:ext cx="8458200" cy="15001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000" b="1" kern="0" dirty="0">
                <a:solidFill>
                  <a:srgbClr val="0000FF"/>
                </a:solidFill>
                <a:effectLst/>
              </a:rPr>
              <a:t>Texas Instruments Foundational Technology Research Program on Millimeter Wave and High Frequency Microsystems </a:t>
            </a:r>
          </a:p>
          <a:p>
            <a:pPr marL="0" indent="0" algn="ctr">
              <a:buNone/>
            </a:pPr>
            <a:r>
              <a:rPr lang="en-US" sz="3000" b="1" kern="0" dirty="0">
                <a:solidFill>
                  <a:srgbClr val="FF0000"/>
                </a:solidFill>
                <a:effectLst/>
              </a:rPr>
              <a:t>42 Month Review</a:t>
            </a:r>
          </a:p>
        </p:txBody>
      </p:sp>
      <p:pic>
        <p:nvPicPr>
          <p:cNvPr id="5" name="Picture 2" descr="Texas Instruments">
            <a:extLst>
              <a:ext uri="{FF2B5EF4-FFF2-40B4-BE49-F238E27FC236}">
                <a16:creationId xmlns:a16="http://schemas.microsoft.com/office/drawing/2014/main" id="{AB1F162F-F731-4039-9470-1D33D42E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logo_ecs_orange_hi">
            <a:extLst>
              <a:ext uri="{FF2B5EF4-FFF2-40B4-BE49-F238E27FC236}">
                <a16:creationId xmlns:a16="http://schemas.microsoft.com/office/drawing/2014/main" id="{5D0F003C-EEF2-8944-9499-42C989BC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374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35" name="Content Placeholder 14">
            <a:extLst>
              <a:ext uri="{FF2B5EF4-FFF2-40B4-BE49-F238E27FC236}">
                <a16:creationId xmlns:a16="http://schemas.microsoft.com/office/drawing/2014/main" id="{3BBA96EC-59A0-4450-9C1C-F41939A6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04" y="990600"/>
            <a:ext cx="3364992" cy="2523744"/>
          </a:xfrm>
          <a:prstGeom prst="rect">
            <a:avLst/>
          </a:prstGeom>
        </p:spPr>
      </p:pic>
      <p:pic>
        <p:nvPicPr>
          <p:cNvPr id="36" name="Content Placeholder 15">
            <a:extLst>
              <a:ext uri="{FF2B5EF4-FFF2-40B4-BE49-F238E27FC236}">
                <a16:creationId xmlns:a16="http://schemas.microsoft.com/office/drawing/2014/main" id="{8125297C-F450-4F88-820E-B9BCAC4E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877645"/>
            <a:ext cx="3369312" cy="2526984"/>
          </a:xfrm>
          <a:prstGeom prst="rect">
            <a:avLst/>
          </a:prstGeom>
        </p:spPr>
      </p:pic>
      <p:pic>
        <p:nvPicPr>
          <p:cNvPr id="37" name="Content Placeholder 5">
            <a:extLst>
              <a:ext uri="{FF2B5EF4-FFF2-40B4-BE49-F238E27FC236}">
                <a16:creationId xmlns:a16="http://schemas.microsoft.com/office/drawing/2014/main" id="{9C387A08-336D-4198-9214-D5FEE8834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890" y="3877645"/>
            <a:ext cx="3369312" cy="2526984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6DD6DEA-EB5F-4B6E-B6A7-03149432011F}"/>
              </a:ext>
            </a:extLst>
          </p:cNvPr>
          <p:cNvSpPr/>
          <p:nvPr/>
        </p:nvSpPr>
        <p:spPr>
          <a:xfrm>
            <a:off x="2037202" y="4982592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EAA78D-F491-4C0F-AEEF-A6C134343875}"/>
              </a:ext>
            </a:extLst>
          </p:cNvPr>
          <p:cNvSpPr/>
          <p:nvPr/>
        </p:nvSpPr>
        <p:spPr>
          <a:xfrm>
            <a:off x="6018837" y="6021280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97F378A-4162-4B85-9DFC-36F77C03ACAE}"/>
              </a:ext>
            </a:extLst>
          </p:cNvPr>
          <p:cNvSpPr/>
          <p:nvPr/>
        </p:nvSpPr>
        <p:spPr>
          <a:xfrm>
            <a:off x="1619951" y="6016841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22C4AA-1173-4B85-AADA-0BEF075EFDDA}"/>
              </a:ext>
            </a:extLst>
          </p:cNvPr>
          <p:cNvSpPr/>
          <p:nvPr/>
        </p:nvSpPr>
        <p:spPr>
          <a:xfrm>
            <a:off x="6418332" y="4987031"/>
            <a:ext cx="194792" cy="1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426019-3EE2-4CAB-8738-197092140C93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643783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65AF77-ED3C-4FC1-982A-51A6EFEB3BFA}"/>
              </a:ext>
            </a:extLst>
          </p:cNvPr>
          <p:cNvSpPr txBox="1">
            <a:spLocks/>
          </p:cNvSpPr>
          <p:nvPr/>
        </p:nvSpPr>
        <p:spPr>
          <a:xfrm>
            <a:off x="558823" y="1363045"/>
            <a:ext cx="8101548" cy="2383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D2FE9-311D-4378-824F-CB77A69F1B3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87C141E-2156-4B3D-8231-0D963F17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03" y="990600"/>
            <a:ext cx="3364993" cy="2523744"/>
          </a:xfrm>
          <a:prstGeom prst="rect">
            <a:avLst/>
          </a:prstGeom>
        </p:spPr>
      </p:pic>
      <p:pic>
        <p:nvPicPr>
          <p:cNvPr id="13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FF177A1B-BC60-4177-815F-90B0B7020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3808396"/>
            <a:ext cx="3362355" cy="2523744"/>
          </a:xfrm>
          <a:prstGeom prst="rect">
            <a:avLst/>
          </a:prstGeom>
        </p:spPr>
      </p:pic>
      <p:pic>
        <p:nvPicPr>
          <p:cNvPr id="14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AA01CC21-A8F2-4571-B9BA-D133861C31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65" y="3808396"/>
            <a:ext cx="3362355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Diamond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D2FE9-311D-4378-824F-CB77A69F1B3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5EAB451-89B7-44FE-82D3-25B2B42C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28800"/>
            <a:ext cx="4267200" cy="320040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2E509AF-570C-415B-BB09-2A6A33245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2880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9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EE350A6-DEEC-417E-97AA-21518255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805368"/>
            <a:ext cx="4648200" cy="3985831"/>
          </a:xfrm>
          <a:prstGeom prst="rect">
            <a:avLst/>
          </a:prstGeom>
          <a:noFill/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3D SAR Imaging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80CDCB-AE1C-433D-B5C7-D306752F2737}"/>
              </a:ext>
            </a:extLst>
          </p:cNvPr>
          <p:cNvSpPr txBox="1">
            <a:spLocks/>
          </p:cNvSpPr>
          <p:nvPr/>
        </p:nvSpPr>
        <p:spPr>
          <a:xfrm>
            <a:off x="507679" y="1111110"/>
            <a:ext cx="3988121" cy="468008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3D Imaging SAR Scanning</a:t>
            </a:r>
          </a:p>
          <a:p>
            <a:pPr lvl="1"/>
            <a:r>
              <a:rPr lang="en-US" sz="1800" kern="0" dirty="0">
                <a:effectLst/>
              </a:rPr>
              <a:t>Rectangular scanning pattern</a:t>
            </a:r>
          </a:p>
          <a:p>
            <a:pPr lvl="1"/>
            <a:r>
              <a:rPr lang="en-US" sz="1800" kern="0" dirty="0">
                <a:effectLst/>
              </a:rPr>
              <a:t>3D target</a:t>
            </a:r>
          </a:p>
          <a:p>
            <a:pPr lvl="1"/>
            <a:r>
              <a:rPr lang="en-US" sz="1800" kern="0" dirty="0">
                <a:effectLst/>
              </a:rPr>
              <a:t>Random points + solid objects</a:t>
            </a:r>
          </a:p>
          <a:p>
            <a:pPr marL="457200" lvl="1" indent="0">
              <a:buNone/>
            </a:pPr>
            <a:endParaRPr lang="en-US" sz="1800" kern="0" dirty="0">
              <a:effectLst/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970CBCC-9650-43B1-BA18-BF3F12750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39" y="2540097"/>
            <a:ext cx="3581400" cy="33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76F8D773-17BF-45F8-A5D7-A2875B8D9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66F9F736-7A31-46AB-8033-05B46AC0AD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CA6301-8CD2-48A8-8467-CFFEF84679D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3997143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Random Points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B95881E-919C-40BC-ABA4-C8187AC45F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693656B-B2C5-4B33-8C5C-AF9B19AFED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F268D-789F-4D8A-A076-847865D97F8E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774099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PSF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0CEE-43AE-4A19-B21F-C5E68D76317F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643FEF15-9E00-4243-809E-CA6EABF8D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91E992C-C289-47C7-9CD5-FA32B461C6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708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49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PSF 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21157B-2684-46D1-86E6-6D646B1E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6875"/>
          <a:stretch/>
        </p:blipFill>
        <p:spPr bwMode="auto">
          <a:xfrm>
            <a:off x="-304800" y="1447800"/>
            <a:ext cx="9525000" cy="477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355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Grid of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7A0EC07-2FEC-4221-96A8-49A0DC232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7C4118D-CC86-4519-85E8-81A212B957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58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Results – Triangle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A8092E24-22C6-4E08-A15D-A048FB55D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717" y="1291431"/>
            <a:ext cx="4466283" cy="4275138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45E88F3B-87DC-4D53-B07C-CE628C7EE1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291431"/>
            <a:ext cx="4466283" cy="42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212" y="1524000"/>
            <a:ext cx="8458200" cy="1071205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Advanced Algorithms for Terahertz Sensing and Recognition</a:t>
            </a:r>
            <a:r>
              <a:rPr lang="en-US" sz="2400" b="1" dirty="0">
                <a:solidFill>
                  <a:srgbClr val="0000FF"/>
                </a:solidFill>
              </a:rPr>
              <a:t>    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Texas Instru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248400"/>
            <a:ext cx="957262" cy="43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03803-94D9-4874-B10A-B9EF8852803D}"/>
              </a:ext>
            </a:extLst>
          </p:cNvPr>
          <p:cNvSpPr/>
          <p:nvPr/>
        </p:nvSpPr>
        <p:spPr>
          <a:xfrm>
            <a:off x="248375" y="6404946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August 6</a:t>
            </a:r>
            <a:r>
              <a:rPr lang="en-US" b="1" baseline="30000" dirty="0">
                <a:solidFill>
                  <a:srgbClr val="0000FF"/>
                </a:solidFill>
              </a:rPr>
              <a:t>th</a:t>
            </a:r>
            <a:r>
              <a:rPr lang="en-US" b="1" dirty="0">
                <a:solidFill>
                  <a:srgbClr val="0000FF"/>
                </a:solidFill>
              </a:rPr>
              <a:t>, 2021</a:t>
            </a:r>
          </a:p>
        </p:txBody>
      </p:sp>
      <p:pic>
        <p:nvPicPr>
          <p:cNvPr id="8" name="Picture 10" descr="logo_ecs_orange_hi">
            <a:extLst>
              <a:ext uri="{FF2B5EF4-FFF2-40B4-BE49-F238E27FC236}">
                <a16:creationId xmlns:a16="http://schemas.microsoft.com/office/drawing/2014/main" id="{67842087-7846-604D-8544-524282AE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39A33A-6EEC-5E48-A76F-25B9C2067C06}"/>
              </a:ext>
            </a:extLst>
          </p:cNvPr>
          <p:cNvSpPr txBox="1">
            <a:spLocks/>
          </p:cNvSpPr>
          <p:nvPr/>
        </p:nvSpPr>
        <p:spPr bwMode="auto">
          <a:xfrm>
            <a:off x="347662" y="3269998"/>
            <a:ext cx="8458200" cy="26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b="1" dirty="0"/>
              <a:t>Murat Torlak and Yiorgos Makris</a:t>
            </a:r>
          </a:p>
          <a:p>
            <a:pPr algn="ctr"/>
            <a:r>
              <a:rPr lang="en-US" sz="1800" b="1" dirty="0"/>
              <a:t>University of Texas at Dallas</a:t>
            </a: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endParaRPr lang="en-US" sz="1400" b="1" kern="0" dirty="0">
              <a:solidFill>
                <a:srgbClr val="FF0000"/>
              </a:solidFill>
              <a:latin typeface="Arial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sz="2400" b="1" dirty="0">
                <a:solidFill>
                  <a:srgbClr val="FF0000"/>
                </a:solidFill>
                <a:latin typeface="Arial"/>
              </a:rPr>
              <a:t>Texas Instruments Foundational Technology Research Program on Millimeter Wave and High Frequency Microsystems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2400" b="1" kern="0" dirty="0">
                <a:solidFill>
                  <a:srgbClr val="F4640C"/>
                </a:solidFill>
                <a:latin typeface="Arial"/>
              </a:rPr>
              <a:t>University of Texas at Dallas</a:t>
            </a:r>
          </a:p>
        </p:txBody>
      </p:sp>
    </p:spTree>
    <p:extLst>
      <p:ext uri="{BB962C8B-B14F-4D97-AF65-F5344CB8AC3E}">
        <p14:creationId xmlns:p14="http://schemas.microsoft.com/office/powerpoint/2010/main" val="196633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Empirical Results - Knife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27428C-BA83-449F-AE24-9D2057C048B0}"/>
              </a:ext>
            </a:extLst>
          </p:cNvPr>
          <p:cNvGrpSpPr/>
          <p:nvPr/>
        </p:nvGrpSpPr>
        <p:grpSpPr>
          <a:xfrm>
            <a:off x="3962400" y="1596599"/>
            <a:ext cx="4862281" cy="4275138"/>
            <a:chOff x="6332653" y="1914525"/>
            <a:chExt cx="4862281" cy="4275138"/>
          </a:xfrm>
        </p:grpSpPr>
        <p:pic>
          <p:nvPicPr>
            <p:cNvPr id="5" name="Content Placeholder 9">
              <a:extLst>
                <a:ext uri="{FF2B5EF4-FFF2-40B4-BE49-F238E27FC236}">
                  <a16:creationId xmlns:a16="http://schemas.microsoft.com/office/drawing/2014/main" id="{169FC34B-911F-4D51-BFE2-D72209BE2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653" y="1914525"/>
              <a:ext cx="4862281" cy="4275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CE9BD98-0B00-438E-8137-5772E1313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20000"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AE1ACCD4-310A-4E92-B32B-30FBCD82E3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874" y="1596599"/>
            <a:ext cx="3205224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E417C1-0490-4E8C-AE17-2C85B4D796E5}"/>
              </a:ext>
            </a:extLst>
          </p:cNvPr>
          <p:cNvSpPr txBox="1">
            <a:spLocks/>
          </p:cNvSpPr>
          <p:nvPr/>
        </p:nvSpPr>
        <p:spPr bwMode="auto">
          <a:xfrm>
            <a:off x="5318804" y="5283229"/>
            <a:ext cx="33217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>
                <a:effectLst/>
              </a:rPr>
              <a:t>Threshold at 5 dB</a:t>
            </a:r>
          </a:p>
        </p:txBody>
      </p:sp>
    </p:spTree>
    <p:extLst>
      <p:ext uri="{BB962C8B-B14F-4D97-AF65-F5344CB8AC3E}">
        <p14:creationId xmlns:p14="http://schemas.microsoft.com/office/powerpoint/2010/main" val="398057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Empirical Results - Knife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157F-9647-4A8E-9D06-0B9F6A5C1557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C8E0D8-0166-42F9-B4DF-9CABE21D4C7C}"/>
              </a:ext>
            </a:extLst>
          </p:cNvPr>
          <p:cNvGrpSpPr/>
          <p:nvPr/>
        </p:nvGrpSpPr>
        <p:grpSpPr>
          <a:xfrm>
            <a:off x="4611506" y="2474079"/>
            <a:ext cx="4532494" cy="3798051"/>
            <a:chOff x="6415220" y="1914525"/>
            <a:chExt cx="4697147" cy="4275138"/>
          </a:xfrm>
        </p:grpSpPr>
        <p:pic>
          <p:nvPicPr>
            <p:cNvPr id="11" name="Content Placeholder 8">
              <a:extLst>
                <a:ext uri="{FF2B5EF4-FFF2-40B4-BE49-F238E27FC236}">
                  <a16:creationId xmlns:a16="http://schemas.microsoft.com/office/drawing/2014/main" id="{28014A1D-38AB-4485-B719-6FCF65A9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6415220" y="1914525"/>
              <a:ext cx="4697147" cy="427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B29F1DA-4B8D-413D-BBD8-E3832281B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20000"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54331D-E897-42D9-B98E-B8AA78FD59CD}"/>
              </a:ext>
            </a:extLst>
          </p:cNvPr>
          <p:cNvGrpSpPr/>
          <p:nvPr/>
        </p:nvGrpSpPr>
        <p:grpSpPr>
          <a:xfrm>
            <a:off x="133394" y="3095232"/>
            <a:ext cx="2334362" cy="1999775"/>
            <a:chOff x="2849069" y="1527969"/>
            <a:chExt cx="2532673" cy="22860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27B298-3A1D-43DF-861E-BF0ABA6F1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9069" y="1914525"/>
              <a:ext cx="2532673" cy="1899505"/>
            </a:xfrm>
            <a:prstGeom prst="rect">
              <a:avLst/>
            </a:prstGeom>
          </p:spPr>
        </p:pic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06804A1F-DBB2-4286-A04C-71CF06366E2B}"/>
                </a:ext>
              </a:extLst>
            </p:cNvPr>
            <p:cNvSpPr txBox="1">
              <a:spLocks/>
            </p:cNvSpPr>
            <p:nvPr/>
          </p:nvSpPr>
          <p:spPr>
            <a:xfrm>
              <a:off x="3071718" y="1527969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20 dB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F9050-2ED7-4665-BB2F-A81BB6BCBDE0}"/>
              </a:ext>
            </a:extLst>
          </p:cNvPr>
          <p:cNvGrpSpPr/>
          <p:nvPr/>
        </p:nvGrpSpPr>
        <p:grpSpPr>
          <a:xfrm>
            <a:off x="2533091" y="1222050"/>
            <a:ext cx="2334362" cy="1890093"/>
            <a:chOff x="83526" y="3887983"/>
            <a:chExt cx="2532673" cy="21606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B0D58A-2D78-439C-AF06-02C3C5B4190C}"/>
                </a:ext>
              </a:extLst>
            </p:cNvPr>
            <p:cNvGrpSpPr/>
            <p:nvPr/>
          </p:nvGrpSpPr>
          <p:grpSpPr>
            <a:xfrm>
              <a:off x="83526" y="4149156"/>
              <a:ext cx="2532673" cy="1899505"/>
              <a:chOff x="2762250" y="4029807"/>
              <a:chExt cx="2532673" cy="189950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6CAD4E1-13FF-4BD8-9213-364F61D8C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2250" y="4029807"/>
                <a:ext cx="2532673" cy="1899505"/>
              </a:xfrm>
              <a:prstGeom prst="rect">
                <a:avLst/>
              </a:prstGeom>
            </p:spPr>
          </p:pic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B6BC0B8B-A14C-4C6F-A15F-F70E0B490B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20" b="90602" l="9437" r="90000">
                            <a14:foregroundMark x1="35211" y1="57445" x2="31690" y2="63041"/>
                            <a14:foregroundMark x1="15975" y1="89810" x2="9577" y2="86800"/>
                            <a14:foregroundMark x1="15620" y1="90504" x2="10000" y2="90180"/>
                            <a14:foregroundMark x1="21681" y1="81459" x2="25352" y2="74340"/>
                            <a14:backgroundMark x1="52254" y1="48891" x2="64930" y2="55333"/>
                            <a14:backgroundMark x1="64930" y1="55333" x2="73521" y2="56917"/>
                            <a14:backgroundMark x1="49577" y1="52587" x2="60000" y2="56600"/>
                            <a14:backgroundMark x1="26620" y1="74868" x2="20282" y2="85322"/>
                            <a14:backgroundMark x1="20282" y1="85322" x2="30141" y2="94403"/>
                            <a14:backgroundMark x1="30141" y1="94403" x2="46056" y2="94298"/>
                            <a14:backgroundMark x1="46056" y1="94298" x2="39296" y2="84372"/>
                            <a14:backgroundMark x1="39296" y1="84372" x2="28310" y2="76663"/>
                            <a14:backgroundMark x1="28310" y1="76663" x2="27324" y2="75396"/>
                            <a14:backgroundMark x1="49859" y1="52693" x2="60563" y2="60824"/>
                            <a14:backgroundMark x1="60563" y1="60824" x2="68873" y2="62196"/>
                            <a14:backgroundMark x1="17887" y1="91130" x2="21549" y2="83527"/>
                            <a14:backgroundMark x1="16901" y1="92503" x2="20986" y2="83949"/>
                            <a14:backgroundMark x1="19577" y1="91341" x2="20141" y2="85639"/>
                            <a14:backgroundMark x1="22676" y1="81732" x2="17324" y2="92186"/>
                            <a14:backgroundMark x1="17324" y1="92186" x2="17324" y2="921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055" flipH="1">
                <a:off x="3468310" y="4449258"/>
                <a:ext cx="697165" cy="799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FF6CA669-2720-4AB5-9F81-5276EA3E9273}"/>
                </a:ext>
              </a:extLst>
            </p:cNvPr>
            <p:cNvSpPr txBox="1">
              <a:spLocks/>
            </p:cNvSpPr>
            <p:nvPr/>
          </p:nvSpPr>
          <p:spPr>
            <a:xfrm>
              <a:off x="270174" y="3887983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10 dB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CAAB25-7DE3-453A-86ED-ADC95724AEA7}"/>
              </a:ext>
            </a:extLst>
          </p:cNvPr>
          <p:cNvGrpSpPr/>
          <p:nvPr/>
        </p:nvGrpSpPr>
        <p:grpSpPr>
          <a:xfrm>
            <a:off x="88982" y="1205139"/>
            <a:ext cx="2334362" cy="1890093"/>
            <a:chOff x="2849069" y="3887983"/>
            <a:chExt cx="2532673" cy="21606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C2424F-BC71-484D-B7EB-23DBF8DFA18F}"/>
                </a:ext>
              </a:extLst>
            </p:cNvPr>
            <p:cNvGrpSpPr/>
            <p:nvPr/>
          </p:nvGrpSpPr>
          <p:grpSpPr>
            <a:xfrm>
              <a:off x="2849069" y="4149156"/>
              <a:ext cx="2532673" cy="1899505"/>
              <a:chOff x="6332653" y="1914525"/>
              <a:chExt cx="4862281" cy="4275138"/>
            </a:xfrm>
          </p:grpSpPr>
          <p:pic>
            <p:nvPicPr>
              <p:cNvPr id="19" name="Content Placeholder 9">
                <a:extLst>
                  <a:ext uri="{FF2B5EF4-FFF2-40B4-BE49-F238E27FC236}">
                    <a16:creationId xmlns:a16="http://schemas.microsoft.com/office/drawing/2014/main" id="{94508031-7519-4283-B13E-236967522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2653" y="1914525"/>
                <a:ext cx="4862281" cy="4275138"/>
              </a:xfrm>
              <a:prstGeom prst="rect">
                <a:avLst/>
              </a:prstGeom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C4B8F1AE-401B-4896-A455-8941BF578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820" b="90602" l="9437" r="90000">
                            <a14:foregroundMark x1="35211" y1="57445" x2="31690" y2="63041"/>
                            <a14:foregroundMark x1="15975" y1="89810" x2="9577" y2="86800"/>
                            <a14:foregroundMark x1="15620" y1="90504" x2="10000" y2="90180"/>
                            <a14:foregroundMark x1="21681" y1="81459" x2="25352" y2="74340"/>
                            <a14:backgroundMark x1="52254" y1="48891" x2="64930" y2="55333"/>
                            <a14:backgroundMark x1="64930" y1="55333" x2="73521" y2="56917"/>
                            <a14:backgroundMark x1="49577" y1="52587" x2="60000" y2="56600"/>
                            <a14:backgroundMark x1="26620" y1="74868" x2="20282" y2="85322"/>
                            <a14:backgroundMark x1="20282" y1="85322" x2="30141" y2="94403"/>
                            <a14:backgroundMark x1="30141" y1="94403" x2="46056" y2="94298"/>
                            <a14:backgroundMark x1="46056" y1="94298" x2="39296" y2="84372"/>
                            <a14:backgroundMark x1="39296" y1="84372" x2="28310" y2="76663"/>
                            <a14:backgroundMark x1="28310" y1="76663" x2="27324" y2="75396"/>
                            <a14:backgroundMark x1="49859" y1="52693" x2="60563" y2="60824"/>
                            <a14:backgroundMark x1="60563" y1="60824" x2="68873" y2="62196"/>
                            <a14:backgroundMark x1="17887" y1="91130" x2="21549" y2="83527"/>
                            <a14:backgroundMark x1="16901" y1="92503" x2="20986" y2="83949"/>
                            <a14:backgroundMark x1="19577" y1="91341" x2="20141" y2="85639"/>
                            <a14:backgroundMark x1="22676" y1="81732" x2="17324" y2="92186"/>
                            <a14:backgroundMark x1="17324" y1="92186" x2="17324" y2="921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9055" flipH="1">
                <a:off x="8005992" y="2909698"/>
                <a:ext cx="1177301" cy="157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DD53F8F-1AC6-4E26-B91D-ED94FBF8BB05}"/>
                </a:ext>
              </a:extLst>
            </p:cNvPr>
            <p:cNvSpPr txBox="1">
              <a:spLocks/>
            </p:cNvSpPr>
            <p:nvPr/>
          </p:nvSpPr>
          <p:spPr>
            <a:xfrm>
              <a:off x="2987147" y="3887983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5 dB</a:t>
              </a:r>
            </a:p>
          </p:txBody>
        </p:sp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C201F0C-9916-4A76-A8D8-59396388E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39505" y="1205139"/>
            <a:ext cx="3321738" cy="1385662"/>
          </a:xfrm>
        </p:spPr>
        <p:txBody>
          <a:bodyPr/>
          <a:lstStyle/>
          <a:p>
            <a:r>
              <a:rPr lang="en-US" sz="1600" dirty="0"/>
              <a:t>Metal Dots in the handle are now shown (notice dynamic range 25dB)</a:t>
            </a:r>
          </a:p>
          <a:p>
            <a:r>
              <a:rPr lang="en-US" sz="1600" dirty="0"/>
              <a:t>- Considerable denoising is achieved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605B4A-6411-47A1-AD9F-53EDB64ED27C}"/>
              </a:ext>
            </a:extLst>
          </p:cNvPr>
          <p:cNvGrpSpPr/>
          <p:nvPr/>
        </p:nvGrpSpPr>
        <p:grpSpPr>
          <a:xfrm>
            <a:off x="2421887" y="3099858"/>
            <a:ext cx="2445566" cy="2040373"/>
            <a:chOff x="25400" y="1522631"/>
            <a:chExt cx="2653324" cy="2332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E30E5A-CC02-4517-9F9E-D1019C90A50A}"/>
                </a:ext>
              </a:extLst>
            </p:cNvPr>
            <p:cNvSpPr/>
            <p:nvPr/>
          </p:nvSpPr>
          <p:spPr>
            <a:xfrm>
              <a:off x="25400" y="1846549"/>
              <a:ext cx="2653324" cy="2008553"/>
            </a:xfrm>
            <a:prstGeom prst="rect">
              <a:avLst/>
            </a:prstGeom>
            <a:ln>
              <a:solidFill>
                <a:srgbClr val="FF33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7A5161-44E4-425B-BB4B-A8E456DD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525" y="1914525"/>
              <a:ext cx="2532673" cy="1899505"/>
            </a:xfrm>
            <a:prstGeom prst="rect">
              <a:avLst/>
            </a:prstGeom>
          </p:spPr>
        </p:pic>
        <p:sp>
          <p:nvSpPr>
            <p:cNvPr id="30" name="Text Placeholder 1">
              <a:extLst>
                <a:ext uri="{FF2B5EF4-FFF2-40B4-BE49-F238E27FC236}">
                  <a16:creationId xmlns:a16="http://schemas.microsoft.com/office/drawing/2014/main" id="{B6CC574B-946F-412E-AB9F-1AACCC8CED5E}"/>
                </a:ext>
              </a:extLst>
            </p:cNvPr>
            <p:cNvSpPr txBox="1">
              <a:spLocks/>
            </p:cNvSpPr>
            <p:nvPr/>
          </p:nvSpPr>
          <p:spPr>
            <a:xfrm>
              <a:off x="309710" y="1522631"/>
              <a:ext cx="2080301" cy="3477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effectLst/>
                </a:rPr>
                <a:t>25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93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B60BB51-BD16-48A7-A837-F0D88A53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07277"/>
            <a:ext cx="4648200" cy="238650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3C0E3BB-4DF8-4836-B3CA-E9054382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000760"/>
            <a:ext cx="3200400" cy="2732720"/>
          </a:xfrm>
          <a:prstGeom prst="rect">
            <a:avLst/>
          </a:prstGeom>
        </p:spPr>
      </p:pic>
      <p:pic>
        <p:nvPicPr>
          <p:cNvPr id="16" name="Picture 15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542F0969-755B-4E97-87DE-E7ABA4D3B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187" y="3733480"/>
            <a:ext cx="3202013" cy="273409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B34D6-5EA6-4063-863D-49BB52331B6A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5256813" cy="2558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SAR image simulation pipeline</a:t>
            </a:r>
          </a:p>
          <a:p>
            <a:pPr lvl="1"/>
            <a:r>
              <a:rPr lang="en-US" sz="1800" kern="0" dirty="0">
                <a:effectLst/>
              </a:rPr>
              <a:t>Interactive GUI</a:t>
            </a:r>
          </a:p>
          <a:p>
            <a:pPr lvl="1"/>
            <a:r>
              <a:rPr lang="en-US" sz="1800" kern="0" dirty="0">
                <a:effectLst/>
              </a:rPr>
              <a:t>Efficient dataset generation</a:t>
            </a:r>
          </a:p>
          <a:p>
            <a:pPr lvl="1"/>
            <a:r>
              <a:rPr lang="en-US" sz="1800" kern="0" dirty="0">
                <a:effectLst/>
              </a:rPr>
              <a:t>Flexible for any scanning mode	</a:t>
            </a:r>
          </a:p>
          <a:p>
            <a:r>
              <a:rPr lang="en-US" sz="2000" kern="0" dirty="0">
                <a:effectLst/>
              </a:rPr>
              <a:t>Journal paper on simulation pipeline in progress</a:t>
            </a:r>
          </a:p>
          <a:p>
            <a:pPr lvl="1"/>
            <a:endParaRPr lang="en-US" sz="1800" kern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2987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Simulation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88647-D168-48C1-A848-AC9F1AE8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36040"/>
            <a:ext cx="5065595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D28F9-B7D4-40BC-8D9B-FCE508C0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4267200"/>
            <a:ext cx="5065595" cy="2511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E9ACF-C70F-4AFA-BF60-4A9CD475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594" y="4302848"/>
            <a:ext cx="3392605" cy="243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DA1ED-C733-42DE-8FE0-A2BD3CD62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288" y="1372574"/>
            <a:ext cx="3397851" cy="243996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F1E223-F29C-4B9D-AF6A-ED807F765362}"/>
              </a:ext>
            </a:extLst>
          </p:cNvPr>
          <p:cNvSpPr txBox="1">
            <a:spLocks/>
          </p:cNvSpPr>
          <p:nvPr/>
        </p:nvSpPr>
        <p:spPr>
          <a:xfrm>
            <a:off x="304800" y="936756"/>
            <a:ext cx="5181600" cy="4094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Waveform + Array + Scan Setup</a:t>
            </a:r>
          </a:p>
          <a:p>
            <a:pPr lvl="1"/>
            <a:endParaRPr lang="en-US" sz="1800" kern="0" dirty="0">
              <a:effectLst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8A2350-7365-4636-95DA-6CAE880725D7}"/>
              </a:ext>
            </a:extLst>
          </p:cNvPr>
          <p:cNvSpPr txBox="1">
            <a:spLocks/>
          </p:cNvSpPr>
          <p:nvPr/>
        </p:nvSpPr>
        <p:spPr>
          <a:xfrm>
            <a:off x="304800" y="3878076"/>
            <a:ext cx="5141794" cy="4094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Target + Simulation Setup</a:t>
            </a:r>
          </a:p>
          <a:p>
            <a:pPr lvl="1"/>
            <a:endParaRPr lang="en-US" sz="1800" kern="0" dirty="0">
              <a:effectLst/>
            </a:endParaRP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436146-CA4E-4344-9DAC-CB29CF22D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3274055"/>
            <a:ext cx="1200573" cy="102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94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B34D6-5EA6-4063-863D-49BB52331B6A}"/>
              </a:ext>
            </a:extLst>
          </p:cNvPr>
          <p:cNvSpPr txBox="1">
            <a:spLocks/>
          </p:cNvSpPr>
          <p:nvPr/>
        </p:nvSpPr>
        <p:spPr>
          <a:xfrm>
            <a:off x="380374" y="1251716"/>
            <a:ext cx="8306426" cy="1034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effectLst/>
              </a:rPr>
              <a:t>Introduce array position error in simulation algorithm</a:t>
            </a:r>
          </a:p>
          <a:p>
            <a:pPr>
              <a:buFontTx/>
              <a:buChar char="-"/>
            </a:pPr>
            <a:r>
              <a:rPr lang="en-US" sz="2000" kern="0" dirty="0">
                <a:effectLst/>
              </a:rPr>
              <a:t>Simulate scanner position ambiguity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A74667-6D0B-4E7A-BFBD-B51560CD9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72682" y="2209800"/>
            <a:ext cx="4644682" cy="404653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EB5BD6-9B77-4FA4-9221-24665F3290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2209800"/>
            <a:ext cx="4639487" cy="40465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989C64-6D23-40EA-907E-A7E3491FE86F}"/>
              </a:ext>
            </a:extLst>
          </p:cNvPr>
          <p:cNvCxnSpPr>
            <a:cxnSpLocks/>
          </p:cNvCxnSpPr>
          <p:nvPr/>
        </p:nvCxnSpPr>
        <p:spPr bwMode="auto">
          <a:xfrm flipH="1">
            <a:off x="3017520" y="1981200"/>
            <a:ext cx="716280" cy="223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91348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077CF118-1153-4CE5-AE2E-55146BD1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0854" y="1295400"/>
            <a:ext cx="4458226" cy="343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Synthetic Data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C0961A6-EE60-4694-A06F-775937E7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5054" y="1295400"/>
            <a:ext cx="4458226" cy="343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2D7267-DAC6-4F94-9E3C-D6F1DCC29245}"/>
              </a:ext>
            </a:extLst>
          </p:cNvPr>
          <p:cNvSpPr txBox="1">
            <a:spLocks/>
          </p:cNvSpPr>
          <p:nvPr/>
        </p:nvSpPr>
        <p:spPr>
          <a:xfrm>
            <a:off x="228600" y="4572000"/>
            <a:ext cx="6934200" cy="25582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Array position error</a:t>
            </a:r>
          </a:p>
          <a:p>
            <a:pPr lvl="1"/>
            <a:r>
              <a:rPr lang="en-US" sz="1800" kern="0" dirty="0">
                <a:effectLst/>
              </a:rPr>
              <a:t>Some point targets are ill-resolved</a:t>
            </a:r>
          </a:p>
          <a:p>
            <a:pPr lvl="1"/>
            <a:r>
              <a:rPr lang="en-US" sz="1800" kern="0" dirty="0">
                <a:effectLst/>
              </a:rPr>
              <a:t>Lost definition of shapes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0B896-5A97-47DF-A0F5-B18C231A8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7" t="21392" r="34211" b="20426"/>
          <a:stretch/>
        </p:blipFill>
        <p:spPr>
          <a:xfrm>
            <a:off x="5334000" y="4818230"/>
            <a:ext cx="1940924" cy="19229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2E9ED-922C-47FB-820A-B56F36199C3B}"/>
              </a:ext>
            </a:extLst>
          </p:cNvPr>
          <p:cNvCxnSpPr>
            <a:cxnSpLocks/>
          </p:cNvCxnSpPr>
          <p:nvPr/>
        </p:nvCxnSpPr>
        <p:spPr bwMode="auto">
          <a:xfrm>
            <a:off x="3657600" y="5486400"/>
            <a:ext cx="2346960" cy="431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29536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CNN Results – With Position Error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E08CF28-8267-453D-B270-E60430D6F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" r="6129"/>
          <a:stretch/>
        </p:blipFill>
        <p:spPr bwMode="auto">
          <a:xfrm>
            <a:off x="228600" y="1371600"/>
            <a:ext cx="88392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74538-0831-46AD-BF9F-3925371C5B9B}"/>
              </a:ext>
            </a:extLst>
          </p:cNvPr>
          <p:cNvSpPr txBox="1"/>
          <p:nvPr/>
        </p:nvSpPr>
        <p:spPr>
          <a:xfrm>
            <a:off x="52351" y="6477737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1498771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Data Generation – Real SAR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BDFFA-2E6B-4DAB-87A8-F5AFE2D5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81564"/>
            <a:ext cx="252700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B4B3E-0288-48B2-8162-449C499C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3841412"/>
            <a:ext cx="2527004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6E453-FEE1-4E42-B21E-C842341B8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476" y="3841412"/>
            <a:ext cx="252700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4BAAB8-3810-485B-8FE7-4A19D845A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476" y="1381564"/>
            <a:ext cx="252700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7AC28-C077-476D-AA73-B2819DC0E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552" y="1381564"/>
            <a:ext cx="252700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87FB9C-A6C1-4831-8545-88E01FD90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551" y="3841412"/>
            <a:ext cx="252700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0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68BA580-1D38-42BC-B712-4320FA9830D7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chemeClr val="tx1"/>
                </a:solidFill>
              </a:rPr>
              <a:t>THz Imager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E67E9-BDEA-434E-BB5D-272DEDF4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9164"/>
            <a:ext cx="8686800" cy="2221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F80C8D-14D1-2E44-8B29-F3B23173CEAF}"/>
              </a:ext>
            </a:extLst>
          </p:cNvPr>
          <p:cNvSpPr txBox="1"/>
          <p:nvPr/>
        </p:nvSpPr>
        <p:spPr>
          <a:xfrm>
            <a:off x="1981200" y="2362200"/>
            <a:ext cx="1433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credit: Dr. </a:t>
            </a:r>
            <a:r>
              <a:rPr lang="en-US" sz="700" dirty="0" err="1"/>
              <a:t>Wooyeol</a:t>
            </a:r>
            <a:r>
              <a:rPr lang="en-US" sz="700" dirty="0"/>
              <a:t> Choi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4917D1-0239-564D-8D51-9AFE66A16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1656" r="7036"/>
          <a:stretch/>
        </p:blipFill>
        <p:spPr bwMode="auto">
          <a:xfrm>
            <a:off x="7162800" y="1371600"/>
            <a:ext cx="1906655" cy="1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D646DB-1D3B-AF43-9B89-FAF9E5F4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468548"/>
            <a:ext cx="4759731" cy="24369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5993A2-F34A-FE4F-AD82-88837B2B7818}"/>
              </a:ext>
            </a:extLst>
          </p:cNvPr>
          <p:cNvSpPr/>
          <p:nvPr/>
        </p:nvSpPr>
        <p:spPr>
          <a:xfrm>
            <a:off x="762000" y="6172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effectLst/>
                <a:latin typeface="Segoe UI" panose="020B0502040204020203" pitchFamily="34" charset="0"/>
              </a:rPr>
              <a:t>2500x averaging of a 60 sample window sampled at 150 MS/s</a:t>
            </a:r>
            <a:endParaRPr lang="en-US" sz="1200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A2C80-D6DD-A348-877B-0F0EAB2FD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570" y="4523839"/>
            <a:ext cx="3684830" cy="19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98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BAFA7E-A6C2-E346-A7C3-E07E3665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THz Imaging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BC284E-1EF2-7C46-80FD-375C049DD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685800"/>
          </a:xfrm>
        </p:spPr>
        <p:txBody>
          <a:bodyPr/>
          <a:lstStyle/>
          <a:p>
            <a:r>
              <a:rPr lang="en-US" dirty="0"/>
              <a:t>USRP Data vs Spectrum Analyzer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2C3AA-DC20-D742-87A8-819D9993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4" y="1453587"/>
            <a:ext cx="3000375" cy="3071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8A08B-834F-2F4F-884D-521CFC3F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43" y="1453587"/>
            <a:ext cx="3000375" cy="307181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4D965A1-2FB7-A241-A59A-BE7443B0B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6321" r="7698"/>
          <a:stretch/>
        </p:blipFill>
        <p:spPr bwMode="auto">
          <a:xfrm>
            <a:off x="1143000" y="4724400"/>
            <a:ext cx="2379589" cy="19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F43A659-1447-7142-A4BC-47091A218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6571" r="6821" b="1"/>
          <a:stretch/>
        </p:blipFill>
        <p:spPr bwMode="auto">
          <a:xfrm>
            <a:off x="6479652" y="1261126"/>
            <a:ext cx="2499707" cy="193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415832A-326A-FC4A-9ACF-0455B05A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190" y="2989493"/>
            <a:ext cx="2719609" cy="20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AAF1161-FFEC-CE4A-BD35-60331281B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t="33812" r="33784" b="37863"/>
          <a:stretch/>
        </p:blipFill>
        <p:spPr bwMode="auto">
          <a:xfrm>
            <a:off x="4001776" y="4835987"/>
            <a:ext cx="2322824" cy="16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38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3043"/>
            <a:ext cx="9144000" cy="61868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Algorithms for THz Sensing and Recognition</a:t>
            </a:r>
            <a:endParaRPr lang="en-US" altLang="en-US" sz="2400" b="1" dirty="0">
              <a:cs typeface="Arial" pitchFamily="34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81000" y="1056132"/>
            <a:ext cx="8537575" cy="5183188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Description: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the limitations and challenges in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THz FPA/IR imaging technology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; identify solutions for target applications such as 3D gesture recognition, movement and presence detection.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Goals: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Develop advanced real-time multi-antenna signal processing techniques for THz FPA/IR sensors to reconstruct and recognize targets in complex environments. 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FontTx/>
              <a:buNone/>
              <a:defRPr/>
            </a:pPr>
            <a:endParaRPr lang="en-US" altLang="zh-CN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Principal Investigator: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Murat </a:t>
            </a:r>
            <a:r>
              <a:rPr lang="en-US" altLang="zh-CN" sz="2000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Torlak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    (University of Texas at Dallas)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          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Yiorgos Makris (University of Texas at Dallas)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CN" sz="2000" dirty="0"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  <a:r>
              <a:rPr lang="en-US" altLang="zh-CN" sz="2000" b="1" u="sng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Students</a:t>
            </a: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</a:t>
            </a:r>
            <a:r>
              <a:rPr lang="en-US" altLang="zh-CN" sz="2000" b="1" u="sng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Current Status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Josiah W. Smith (MT)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</a:t>
            </a:r>
            <a:r>
              <a:rPr lang="en-US" altLang="zh-CN" sz="2000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Shiva S. Thiagarajan (YM) 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Christos </a:t>
            </a:r>
            <a:r>
              <a:rPr lang="en-US" altLang="zh-CN" sz="2000" dirty="0" err="1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Vasileiou</a:t>
            </a: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 (YM)		Ph.D. 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dirty="0">
                <a:solidFill>
                  <a:schemeClr val="accent4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				</a:t>
            </a: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Liaison: </a:t>
            </a:r>
            <a:r>
              <a:rPr lang="en-US" altLang="zh-CN" sz="2000" i="1" dirty="0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Anand </a:t>
            </a:r>
            <a:r>
              <a:rPr lang="en-US" altLang="zh-CN" sz="2000" i="1" dirty="0" err="1">
                <a:latin typeface="Arial" panose="020B0604020202020204" pitchFamily="34" charset="0"/>
                <a:ea typeface="SimSun" pitchFamily="2" charset="-122"/>
                <a:cs typeface="Arial" panose="020B0604020202020204" pitchFamily="34" charset="0"/>
              </a:rPr>
              <a:t>Dabak</a:t>
            </a:r>
            <a:endParaRPr lang="zh-CN" altLang="en-US" sz="2000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FontTx/>
              <a:buNone/>
              <a:defRPr/>
            </a:pPr>
            <a:endParaRPr lang="zh-CN" altLang="en-US" sz="2000" b="1" dirty="0">
              <a:solidFill>
                <a:schemeClr val="accent4"/>
              </a:solidFill>
              <a:latin typeface="Arial" panose="020B0604020202020204" pitchFamily="34" charset="0"/>
              <a:ea typeface="SimSun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74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89A-C0EE-4DD6-A5D1-F87E15CF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Motion Detection via Phase Extraction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C4ADA4C3-FC10-452E-9753-65F8BBB89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42338"/>
            <a:ext cx="4850300" cy="32632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Signal generators modulate carrier with pulse train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CC73E90-2C07-4690-B987-096D4110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1" y="4232443"/>
            <a:ext cx="2932677" cy="2193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/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6046EA4-3E5B-4EBD-B438-56EB62601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64" y="5696841"/>
                <a:ext cx="3401829" cy="778931"/>
              </a:xfrm>
              <a:prstGeom prst="rect">
                <a:avLst/>
              </a:prstGeom>
              <a:blipFill>
                <a:blip r:embed="rId3"/>
                <a:stretch>
                  <a:fillRect l="-16729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/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𝑇𝑋</m:t>
                                  </m:r>
                                </m:sub>
                              </m:s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 smtClean="0">
                              <a:effectLst/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99CD3D9-F5B7-4049-BB8F-8241DE288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96" y="4469669"/>
                <a:ext cx="3401828" cy="778931"/>
              </a:xfrm>
              <a:prstGeom prst="rect">
                <a:avLst/>
              </a:prstGeom>
              <a:blipFill>
                <a:blip r:embed="rId4"/>
                <a:stretch>
                  <a:fillRect l="-372" t="-109524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/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218A5C-6C4C-43C2-B8D8-E486C8D51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35" y="5365113"/>
                <a:ext cx="2769838" cy="276999"/>
              </a:xfrm>
              <a:prstGeom prst="rect">
                <a:avLst/>
              </a:prstGeom>
              <a:blipFill>
                <a:blip r:embed="rId5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3DD511-0900-4A96-99F7-6FF6FE101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150" y="4225648"/>
            <a:ext cx="2932677" cy="2193823"/>
          </a:xfrm>
          <a:prstGeom prst="rect">
            <a:avLst/>
          </a:prstGeom>
        </p:spPr>
      </p:pic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9B71EBEE-9420-40EE-9E22-E53B589B3C85}"/>
              </a:ext>
            </a:extLst>
          </p:cNvPr>
          <p:cNvSpPr/>
          <p:nvPr/>
        </p:nvSpPr>
        <p:spPr bwMode="auto">
          <a:xfrm>
            <a:off x="6801676" y="1350373"/>
            <a:ext cx="2237961" cy="2688227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Software</a:t>
            </a:r>
          </a:p>
        </p:txBody>
      </p: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F8AE333-0388-4D2E-BE13-9EE18E113202}"/>
              </a:ext>
            </a:extLst>
          </p:cNvPr>
          <p:cNvSpPr/>
          <p:nvPr/>
        </p:nvSpPr>
        <p:spPr bwMode="auto">
          <a:xfrm>
            <a:off x="4543838" y="1351840"/>
            <a:ext cx="2175014" cy="1410289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USRP</a:t>
            </a:r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12450C7F-A4C2-4CF6-A832-256D7B5540A7}"/>
              </a:ext>
            </a:extLst>
          </p:cNvPr>
          <p:cNvSpPr/>
          <p:nvPr/>
        </p:nvSpPr>
        <p:spPr bwMode="auto">
          <a:xfrm>
            <a:off x="279952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Signal Generator</a:t>
            </a:r>
          </a:p>
        </p:txBody>
      </p:sp>
      <p:sp>
        <p:nvSpPr>
          <p:cNvPr id="64" name="Flowchart: Summing Junction 63">
            <a:extLst>
              <a:ext uri="{FF2B5EF4-FFF2-40B4-BE49-F238E27FC236}">
                <a16:creationId xmlns:a16="http://schemas.microsoft.com/office/drawing/2014/main" id="{706B3413-0559-4D81-8540-8718338135E1}"/>
              </a:ext>
            </a:extLst>
          </p:cNvPr>
          <p:cNvSpPr/>
          <p:nvPr/>
        </p:nvSpPr>
        <p:spPr bwMode="auto">
          <a:xfrm>
            <a:off x="2970143" y="1783858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Flowchart: Summing Junction 64">
            <a:extLst>
              <a:ext uri="{FF2B5EF4-FFF2-40B4-BE49-F238E27FC236}">
                <a16:creationId xmlns:a16="http://schemas.microsoft.com/office/drawing/2014/main" id="{D2C5B7FC-5A95-48B3-9B95-3B6AD4DDB772}"/>
              </a:ext>
            </a:extLst>
          </p:cNvPr>
          <p:cNvSpPr/>
          <p:nvPr/>
        </p:nvSpPr>
        <p:spPr bwMode="auto">
          <a:xfrm>
            <a:off x="499607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Flowchart: Summing Junction 65">
            <a:extLst>
              <a:ext uri="{FF2B5EF4-FFF2-40B4-BE49-F238E27FC236}">
                <a16:creationId xmlns:a16="http://schemas.microsoft.com/office/drawing/2014/main" id="{E60BC9CB-42A9-466B-83DB-8855F1C6FEF1}"/>
              </a:ext>
            </a:extLst>
          </p:cNvPr>
          <p:cNvSpPr/>
          <p:nvPr/>
        </p:nvSpPr>
        <p:spPr bwMode="auto">
          <a:xfrm>
            <a:off x="7026963" y="1753230"/>
            <a:ext cx="457200" cy="4572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C275B0-5B05-4687-9A58-6466C337F58C}"/>
              </a:ext>
            </a:extLst>
          </p:cNvPr>
          <p:cNvGrpSpPr/>
          <p:nvPr/>
        </p:nvGrpSpPr>
        <p:grpSpPr>
          <a:xfrm>
            <a:off x="1499152" y="1446059"/>
            <a:ext cx="228600" cy="548479"/>
            <a:chOff x="4495800" y="4130675"/>
            <a:chExt cx="457200" cy="1035843"/>
          </a:xfrm>
        </p:grpSpPr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1456A15B-E0F2-43EB-B411-E5AFA8C0F9AE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i="0" u="none" strike="noStrike" normalizeH="0" baseline="0"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4C320F-9BE2-4A31-941C-3C1A5E230C95}"/>
                </a:ext>
              </a:extLst>
            </p:cNvPr>
            <p:cNvCxnSpPr>
              <a:stCxn id="72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462ED12-7E9E-4A04-9B66-ACD409B1BD0F}"/>
              </a:ext>
            </a:extLst>
          </p:cNvPr>
          <p:cNvGrpSpPr/>
          <p:nvPr/>
        </p:nvGrpSpPr>
        <p:grpSpPr>
          <a:xfrm>
            <a:off x="2496378" y="1446059"/>
            <a:ext cx="228600" cy="548479"/>
            <a:chOff x="4495800" y="4130675"/>
            <a:chExt cx="457200" cy="1035843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79E2C06B-F691-430E-A392-99876BD6D018}"/>
                </a:ext>
              </a:extLst>
            </p:cNvPr>
            <p:cNvSpPr/>
            <p:nvPr/>
          </p:nvSpPr>
          <p:spPr bwMode="auto">
            <a:xfrm rot="10800000">
              <a:off x="4495800" y="4130675"/>
              <a:ext cx="457200" cy="365125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i="0" u="none" strike="noStrike" normalizeH="0" baseline="0"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30F26A-935A-4753-B64C-73A258160619}"/>
                </a:ext>
              </a:extLst>
            </p:cNvPr>
            <p:cNvCxnSpPr>
              <a:stCxn id="77" idx="0"/>
            </p:cNvCxnSpPr>
            <p:nvPr/>
          </p:nvCxnSpPr>
          <p:spPr bwMode="auto">
            <a:xfrm>
              <a:off x="4724400" y="4495800"/>
              <a:ext cx="0" cy="670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C6CD5C6-6B14-45AF-94E5-E5FD620C7DF5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1994538"/>
            <a:ext cx="0" cy="5962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534E91F-72E5-4DAE-BFF5-DE2E9F27BD90}"/>
              </a:ext>
            </a:extLst>
          </p:cNvPr>
          <p:cNvCxnSpPr>
            <a:cxnSpLocks/>
          </p:cNvCxnSpPr>
          <p:nvPr/>
        </p:nvCxnSpPr>
        <p:spPr bwMode="auto">
          <a:xfrm>
            <a:off x="838200" y="1995927"/>
            <a:ext cx="775251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0799A1-2606-4D84-B64F-8FACFEBEE0C4}"/>
              </a:ext>
            </a:extLst>
          </p:cNvPr>
          <p:cNvCxnSpPr>
            <a:cxnSpLocks/>
          </p:cNvCxnSpPr>
          <p:nvPr/>
        </p:nvCxnSpPr>
        <p:spPr bwMode="auto">
          <a:xfrm flipV="1">
            <a:off x="3198743" y="2244479"/>
            <a:ext cx="0" cy="4191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526036-05DE-4F44-A80C-12666F90633A}"/>
              </a:ext>
            </a:extLst>
          </p:cNvPr>
          <p:cNvCxnSpPr>
            <a:cxnSpLocks/>
            <a:stCxn id="66" idx="2"/>
            <a:endCxn id="65" idx="6"/>
          </p:cNvCxnSpPr>
          <p:nvPr/>
        </p:nvCxnSpPr>
        <p:spPr bwMode="auto">
          <a:xfrm flipH="1">
            <a:off x="5453273" y="1981830"/>
            <a:ext cx="157369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E8BB9B4-7D72-442D-9D74-1FB7BF981A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31300" y="2223847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368052C-F051-4443-BF4F-FD00A7C022CD}"/>
              </a:ext>
            </a:extLst>
          </p:cNvPr>
          <p:cNvCxnSpPr>
            <a:cxnSpLocks/>
          </p:cNvCxnSpPr>
          <p:nvPr/>
        </p:nvCxnSpPr>
        <p:spPr bwMode="auto">
          <a:xfrm flipH="1">
            <a:off x="7484164" y="1964531"/>
            <a:ext cx="1006847" cy="300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AF39F3-0475-4011-8164-0B5FD28F268A}"/>
              </a:ext>
            </a:extLst>
          </p:cNvPr>
          <p:cNvCxnSpPr>
            <a:cxnSpLocks/>
          </p:cNvCxnSpPr>
          <p:nvPr/>
        </p:nvCxnSpPr>
        <p:spPr bwMode="auto">
          <a:xfrm>
            <a:off x="3427343" y="1994538"/>
            <a:ext cx="155547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9E3192C-6114-4F17-AD40-701C0EA5FD4C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2610678" y="2012458"/>
            <a:ext cx="3594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7" name="Flowchart: Alternate Process 96">
            <a:extLst>
              <a:ext uri="{FF2B5EF4-FFF2-40B4-BE49-F238E27FC236}">
                <a16:creationId xmlns:a16="http://schemas.microsoft.com/office/drawing/2014/main" id="{2AED5D94-8246-4847-B2E9-BB8C8509034C}"/>
              </a:ext>
            </a:extLst>
          </p:cNvPr>
          <p:cNvSpPr/>
          <p:nvPr/>
        </p:nvSpPr>
        <p:spPr bwMode="auto">
          <a:xfrm>
            <a:off x="2514600" y="2590800"/>
            <a:ext cx="1447800" cy="745408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Signal Generator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9AC42E-6EA9-4E2D-AD91-D59DDB2BE292}"/>
              </a:ext>
            </a:extLst>
          </p:cNvPr>
          <p:cNvCxnSpPr>
            <a:cxnSpLocks/>
          </p:cNvCxnSpPr>
          <p:nvPr/>
        </p:nvCxnSpPr>
        <p:spPr bwMode="auto">
          <a:xfrm>
            <a:off x="6553200" y="3429000"/>
            <a:ext cx="69905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DCB19AF-FAA0-4B2E-944C-AA1752FF44FF}"/>
              </a:ext>
            </a:extLst>
          </p:cNvPr>
          <p:cNvCxnSpPr>
            <a:cxnSpLocks/>
          </p:cNvCxnSpPr>
          <p:nvPr/>
        </p:nvCxnSpPr>
        <p:spPr bwMode="auto">
          <a:xfrm flipV="1">
            <a:off x="8510889" y="2735918"/>
            <a:ext cx="0" cy="533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6641F84-6997-43C2-9BF5-DB7DC2580BDE}"/>
              </a:ext>
            </a:extLst>
          </p:cNvPr>
          <p:cNvCxnSpPr>
            <a:cxnSpLocks/>
          </p:cNvCxnSpPr>
          <p:nvPr/>
        </p:nvCxnSpPr>
        <p:spPr bwMode="auto">
          <a:xfrm flipV="1">
            <a:off x="8491011" y="1964531"/>
            <a:ext cx="0" cy="2363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712D6F15-157A-4876-87D1-142647C8FA34}"/>
              </a:ext>
            </a:extLst>
          </p:cNvPr>
          <p:cNvSpPr/>
          <p:nvPr/>
        </p:nvSpPr>
        <p:spPr bwMode="auto">
          <a:xfrm rot="5400000">
            <a:off x="1305542" y="1164421"/>
            <a:ext cx="890061" cy="622112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31C806E2-5038-4ED7-90F1-496711AB1259}"/>
              </a:ext>
            </a:extLst>
          </p:cNvPr>
          <p:cNvSpPr/>
          <p:nvPr/>
        </p:nvSpPr>
        <p:spPr bwMode="auto">
          <a:xfrm rot="5400000">
            <a:off x="1350779" y="1113415"/>
            <a:ext cx="1040403" cy="752991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E4D7A47E-C49F-4C9B-A06A-8ED4D3A89FD7}"/>
              </a:ext>
            </a:extLst>
          </p:cNvPr>
          <p:cNvSpPr/>
          <p:nvPr/>
        </p:nvSpPr>
        <p:spPr bwMode="auto">
          <a:xfrm rot="5644035">
            <a:off x="1433891" y="1212474"/>
            <a:ext cx="1280064" cy="696504"/>
          </a:xfrm>
          <a:prstGeom prst="arc">
            <a:avLst>
              <a:gd name="adj1" fmla="val 11566997"/>
              <a:gd name="adj2" fmla="val 2060601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75DB8FA4-4648-4891-8193-5B2B8E43A36B}"/>
              </a:ext>
            </a:extLst>
          </p:cNvPr>
          <p:cNvSpPr/>
          <p:nvPr/>
        </p:nvSpPr>
        <p:spPr bwMode="auto">
          <a:xfrm rot="5400000">
            <a:off x="1319271" y="1211196"/>
            <a:ext cx="661729" cy="469724"/>
          </a:xfrm>
          <a:prstGeom prst="arc">
            <a:avLst>
              <a:gd name="adj1" fmla="val 12187137"/>
              <a:gd name="adj2" fmla="val 203296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effectLst/>
              <a:latin typeface="Arial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1ABC0B-F79F-445D-9BB9-23F303F5EBFA}"/>
              </a:ext>
            </a:extLst>
          </p:cNvPr>
          <p:cNvSpPr txBox="1"/>
          <p:nvPr/>
        </p:nvSpPr>
        <p:spPr>
          <a:xfrm>
            <a:off x="336701" y="1657842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273.6GHz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EC01F6-353D-4A0E-8178-F9293FC2A8AD}"/>
              </a:ext>
            </a:extLst>
          </p:cNvPr>
          <p:cNvSpPr txBox="1"/>
          <p:nvPr/>
        </p:nvSpPr>
        <p:spPr>
          <a:xfrm>
            <a:off x="6802574" y="239133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200kHz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D90092-2E42-49D8-99C4-6C61DB048EED}"/>
              </a:ext>
            </a:extLst>
          </p:cNvPr>
          <p:cNvSpPr txBox="1"/>
          <p:nvPr/>
        </p:nvSpPr>
        <p:spPr>
          <a:xfrm>
            <a:off x="3481756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480MHz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D95675-5AC7-4E68-931A-021AAB0B1E94}"/>
              </a:ext>
            </a:extLst>
          </p:cNvPr>
          <p:cNvSpPr txBox="1"/>
          <p:nvPr/>
        </p:nvSpPr>
        <p:spPr>
          <a:xfrm>
            <a:off x="7473108" y="1951029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MD-IF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006191-6050-4783-92A1-4F82D049756C}"/>
              </a:ext>
            </a:extLst>
          </p:cNvPr>
          <p:cNvSpPr txBox="1"/>
          <p:nvPr/>
        </p:nvSpPr>
        <p:spPr>
          <a:xfrm>
            <a:off x="5579164" y="166752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250kHz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8AD1C9-64E1-4462-A6A7-2B52AE4E0F74}"/>
              </a:ext>
            </a:extLst>
          </p:cNvPr>
          <p:cNvSpPr txBox="1"/>
          <p:nvPr/>
        </p:nvSpPr>
        <p:spPr>
          <a:xfrm>
            <a:off x="4739175" y="2366586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479.75GHz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E046EA9-9AA5-4ABA-AD8C-BCB07D4D3A4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2254" y="2223846"/>
            <a:ext cx="0" cy="212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2F42A30-8777-4D29-BC95-62F88C55E0C0}"/>
              </a:ext>
            </a:extLst>
          </p:cNvPr>
          <p:cNvSpPr txBox="1"/>
          <p:nvPr/>
        </p:nvSpPr>
        <p:spPr>
          <a:xfrm>
            <a:off x="7070035" y="1024550"/>
            <a:ext cx="15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50kHz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83D49E-C25A-42FC-8433-D59D17EB8EE5}"/>
              </a:ext>
            </a:extLst>
          </p:cNvPr>
          <p:cNvSpPr/>
          <p:nvPr/>
        </p:nvSpPr>
        <p:spPr bwMode="auto">
          <a:xfrm>
            <a:off x="8108356" y="2201911"/>
            <a:ext cx="765311" cy="617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LPF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100kHz</a:t>
            </a:r>
            <a:endParaRPr kumimoji="0" lang="en-US" sz="1800" i="0" u="none" strike="noStrike" normalizeH="0" baseline="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82CB887-BA8D-49BF-BCAB-F98D70FA99D9}"/>
              </a:ext>
            </a:extLst>
          </p:cNvPr>
          <p:cNvSpPr/>
          <p:nvPr/>
        </p:nvSpPr>
        <p:spPr bwMode="auto">
          <a:xfrm>
            <a:off x="7252254" y="3124200"/>
            <a:ext cx="1530623" cy="6926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Phase Extractor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1C0D79B-9605-401B-98FC-470DF343AEE0}"/>
              </a:ext>
            </a:extLst>
          </p:cNvPr>
          <p:cNvSpPr/>
          <p:nvPr/>
        </p:nvSpPr>
        <p:spPr bwMode="auto">
          <a:xfrm>
            <a:off x="5340789" y="3236188"/>
            <a:ext cx="1204127" cy="393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solidFill>
                  <a:schemeClr val="tx1"/>
                </a:solidFill>
                <a:effectLst/>
                <a:latin typeface="Arial" charset="0"/>
              </a:rPr>
              <a:t>Phase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A55B066-B52E-4AFD-961B-423975A60D68}"/>
              </a:ext>
            </a:extLst>
          </p:cNvPr>
          <p:cNvSpPr txBox="1"/>
          <p:nvPr/>
        </p:nvSpPr>
        <p:spPr>
          <a:xfrm>
            <a:off x="5717198" y="1969937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D-IF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332F5E-4919-4682-91CA-AE609D58EB54}"/>
              </a:ext>
            </a:extLst>
          </p:cNvPr>
          <p:cNvSpPr txBox="1"/>
          <p:nvPr/>
        </p:nvSpPr>
        <p:spPr>
          <a:xfrm>
            <a:off x="2272088" y="1994501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RF-RX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608D7E-549F-4E11-BD9C-00D24DF69CAE}"/>
              </a:ext>
            </a:extLst>
          </p:cNvPr>
          <p:cNvSpPr txBox="1"/>
          <p:nvPr/>
        </p:nvSpPr>
        <p:spPr>
          <a:xfrm>
            <a:off x="998915" y="1995153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RF-TX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F1F0B55-06B9-44F9-ACA8-8B9E8770539D}"/>
              </a:ext>
            </a:extLst>
          </p:cNvPr>
          <p:cNvSpPr txBox="1"/>
          <p:nvPr/>
        </p:nvSpPr>
        <p:spPr>
          <a:xfrm>
            <a:off x="3779385" y="1979534"/>
            <a:ext cx="153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4248149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Moved radar 0.5mm radially from sensor</a:t>
                </a:r>
              </a:p>
              <a:p>
                <a:r>
                  <a:rPr lang="en-US" sz="2800" dirty="0"/>
                  <a:t>Uncalibrated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554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4457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Calibrated </a:t>
                </a:r>
              </a:p>
              <a:p>
                <a:pPr lvl="1"/>
                <a:r>
                  <a:rPr lang="en-US" sz="2400" dirty="0"/>
                  <a:t>Observed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8647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Estimated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4999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4673E37-BF83-4801-862D-1CD4ED3B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90600"/>
                <a:ext cx="4419600" cy="5715000"/>
              </a:xfrm>
              <a:blipFill>
                <a:blip r:embed="rId2"/>
                <a:stretch>
                  <a:fillRect l="-2483" t="-1067" r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4AE0A90-B285-47A2-8988-F4859AE0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Relative Range 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94939-3B05-480F-9634-A43B689F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080243"/>
            <a:ext cx="3866658" cy="2565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60B80-4138-4EE0-9152-E8C7CC75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3866658" cy="25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8FF1-5A0C-CC45-8C5D-F8A8B5980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Machine Learning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89123-A02F-4F49-9C58-E18F918A3A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Yiorgos Makris</a:t>
            </a:r>
          </a:p>
          <a:p>
            <a:r>
              <a:rPr lang="en-US" dirty="0"/>
              <a:t>Christos </a:t>
            </a:r>
            <a:r>
              <a:rPr lang="en-US" dirty="0" err="1"/>
              <a:t>Vasileiou</a:t>
            </a:r>
            <a:endParaRPr lang="en-US" dirty="0"/>
          </a:p>
          <a:p>
            <a:r>
              <a:rPr lang="en-US" dirty="0"/>
              <a:t>Shiva S. Thiagarajan</a:t>
            </a:r>
          </a:p>
        </p:txBody>
      </p:sp>
      <p:pic>
        <p:nvPicPr>
          <p:cNvPr id="4" name="Picture 2" descr="Texas Instruments">
            <a:extLst>
              <a:ext uri="{FF2B5EF4-FFF2-40B4-BE49-F238E27FC236}">
                <a16:creationId xmlns:a16="http://schemas.microsoft.com/office/drawing/2014/main" id="{78323D89-1C3B-314F-8FA9-2F31A4CC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logo_ecs_orange_hi">
            <a:extLst>
              <a:ext uri="{FF2B5EF4-FFF2-40B4-BE49-F238E27FC236}">
                <a16:creationId xmlns:a16="http://schemas.microsoft.com/office/drawing/2014/main" id="{3441EB0C-99FB-5D4F-8440-7E2D3A9F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4" y="146280"/>
            <a:ext cx="1463635" cy="53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0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2ABF-8FE6-6544-A000-491B485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967-8BAE-CC41-805F-F4F3AE04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Dataset Description</a:t>
            </a:r>
          </a:p>
          <a:p>
            <a:r>
              <a:rPr lang="en-US" dirty="0"/>
              <a:t>CNN Architectures and Tuning</a:t>
            </a:r>
          </a:p>
          <a:p>
            <a:r>
              <a:rPr lang="en-US" dirty="0"/>
              <a:t>Denoising and Super Resolution Networks</a:t>
            </a:r>
          </a:p>
          <a:p>
            <a:r>
              <a:rPr lang="en-US" dirty="0"/>
              <a:t>U-Net Architecture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Summary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800914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2ABF-8FE6-6544-A000-491B4855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967-8BAE-CC41-805F-F4F3AE04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the radar application from gesture recognition to conveyor belt object recognition scenario</a:t>
            </a:r>
          </a:p>
          <a:p>
            <a:r>
              <a:rPr lang="en-US" dirty="0"/>
              <a:t>Collecting 2 types of data: </a:t>
            </a:r>
          </a:p>
          <a:p>
            <a:pPr lvl="1"/>
            <a:r>
              <a:rPr lang="en-US" dirty="0"/>
              <a:t>Simulated SAR data</a:t>
            </a:r>
          </a:p>
          <a:p>
            <a:pPr lvl="1"/>
            <a:r>
              <a:rPr lang="en-US" dirty="0"/>
              <a:t>Real SAR data</a:t>
            </a:r>
          </a:p>
          <a:p>
            <a:r>
              <a:rPr lang="en-US" dirty="0"/>
              <a:t>Simulated data – collected from MATLAB simulator with ideal images modeled by user</a:t>
            </a:r>
          </a:p>
          <a:p>
            <a:r>
              <a:rPr lang="en-US" dirty="0"/>
              <a:t>Real data – physical platform under construction to emulate the conveyor belt scenario</a:t>
            </a:r>
          </a:p>
          <a:p>
            <a:r>
              <a:rPr lang="en-US" dirty="0"/>
              <a:t>Currently, algorithms developed with simulated data (to be augmented with real data in the future)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6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7DFC-867B-7044-ABF7-E4F6903F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2057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Randomized points: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1024 pairs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75% train, 12.5% validation, 12.5%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Input: SAR, Target: Ideal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Rescaled data to have a mean of 0 and a variance of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055C24-56BA-474E-B828-8168BC6C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Denoising: Randomized Points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F13FC-D5CC-7F47-A97E-E9B4A208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39624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856B6-2A8C-A54B-92EE-25B9C61F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3962399" cy="297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2D604-6441-4040-9799-9166A4A1F9D3}"/>
              </a:ext>
            </a:extLst>
          </p:cNvPr>
          <p:cNvSpPr txBox="1"/>
          <p:nvPr/>
        </p:nvSpPr>
        <p:spPr>
          <a:xfrm>
            <a:off x="2133600" y="5652700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0FE9C-0769-8744-ACD2-DCE3C3EC1534}"/>
              </a:ext>
            </a:extLst>
          </p:cNvPr>
          <p:cNvSpPr txBox="1"/>
          <p:nvPr/>
        </p:nvSpPr>
        <p:spPr>
          <a:xfrm>
            <a:off x="6096000" y="5652700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996309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7DFC-867B-7044-ABF7-E4F6903F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981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Solid SAR objects along with Randomized points: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Scanned on x-y axis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2048 pairs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75% train, 12.5% validation, 12.5%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Rescaled data to have a mean of 0 and a variance of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055C24-56BA-474E-B828-8168BC6C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Denoising: Solid Object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302EAC3-EA69-F141-9302-B69F120FE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4" y="2819400"/>
            <a:ext cx="4165601" cy="312420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1AF3EF2-610C-F44C-8FB9-FA010AB90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19400"/>
            <a:ext cx="4165602" cy="312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89138-AEA2-7048-83BB-F06D46466402}"/>
              </a:ext>
            </a:extLst>
          </p:cNvPr>
          <p:cNvSpPr txBox="1"/>
          <p:nvPr/>
        </p:nvSpPr>
        <p:spPr>
          <a:xfrm>
            <a:off x="2209800" y="5805101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DCBE7-2C8B-BE41-AC9E-65001AF1039C}"/>
              </a:ext>
            </a:extLst>
          </p:cNvPr>
          <p:cNvSpPr txBox="1"/>
          <p:nvPr/>
        </p:nvSpPr>
        <p:spPr>
          <a:xfrm>
            <a:off x="6172200" y="5805101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1642797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098D5D-0D7D-A942-801B-50716D87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E7B3DE-7204-BE48-A979-7898C9AF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668" y="1719215"/>
            <a:ext cx="1747492" cy="3749587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41DB1092-7A42-3C4A-A285-A8BB2DFB4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1" y="1719215"/>
            <a:ext cx="1747492" cy="3749587"/>
          </a:xfrm>
          <a:prstGeom prst="rect">
            <a:avLst/>
          </a:prstGeom>
        </p:spPr>
      </p:pic>
      <p:graphicFrame>
        <p:nvGraphicFramePr>
          <p:cNvPr id="9" name="Table 18">
            <a:extLst>
              <a:ext uri="{FF2B5EF4-FFF2-40B4-BE49-F238E27FC236}">
                <a16:creationId xmlns:a16="http://schemas.microsoft.com/office/drawing/2014/main" id="{C40ECF7F-8002-AE48-8895-73D35973B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80957"/>
              </p:ext>
            </p:extLst>
          </p:nvPr>
        </p:nvGraphicFramePr>
        <p:xfrm>
          <a:off x="2614799" y="4427648"/>
          <a:ext cx="3924544" cy="1715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1136">
                  <a:extLst>
                    <a:ext uri="{9D8B030D-6E8A-4147-A177-3AD203B41FA5}">
                      <a16:colId xmlns:a16="http://schemas.microsoft.com/office/drawing/2014/main" val="1512701763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2297564316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1162895127"/>
                    </a:ext>
                  </a:extLst>
                </a:gridCol>
                <a:gridCol w="981136">
                  <a:extLst>
                    <a:ext uri="{9D8B030D-6E8A-4147-A177-3AD203B41FA5}">
                      <a16:colId xmlns:a16="http://schemas.microsoft.com/office/drawing/2014/main" val="3368368111"/>
                    </a:ext>
                  </a:extLst>
                </a:gridCol>
              </a:tblGrid>
              <a:tr h="3431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Arch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 Magnitude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762306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Valid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Test</a:t>
                      </a:r>
                    </a:p>
                  </a:txBody>
                  <a:tcPr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72604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26.3M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26.5M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26.1M</a:t>
                      </a:r>
                    </a:p>
                  </a:txBody>
                  <a:tcPr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278709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15.8M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16.3M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15.9M</a:t>
                      </a:r>
                    </a:p>
                  </a:txBody>
                  <a:tcPr>
                    <a:solidFill>
                      <a:srgbClr val="F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909812"/>
                  </a:ext>
                </a:extLst>
              </a:tr>
              <a:tr h="343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56.4M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56.9M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56.5M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80386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12090B5-EFA5-B349-B31A-4DA7C2CAD6F1}"/>
              </a:ext>
            </a:extLst>
          </p:cNvPr>
          <p:cNvSpPr txBox="1"/>
          <p:nvPr/>
        </p:nvSpPr>
        <p:spPr>
          <a:xfrm>
            <a:off x="2401851" y="1277219"/>
            <a:ext cx="433422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Experiment to determine the effects of final CNN layer in image denoising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1: Only convolutional final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2: Convolutional + Batch normalization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Model 3 : Convolutional + BN +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Training: 5 trials, 150 epochs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Approximately 21 hours on TXACE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Parameters tuned by Ax-platform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learning rate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weight decay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scheduler’s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558A43-7D87-E344-83F6-F4303301E63F}"/>
              </a:ext>
            </a:extLst>
          </p:cNvPr>
          <p:cNvSpPr txBox="1"/>
          <p:nvPr/>
        </p:nvSpPr>
        <p:spPr>
          <a:xfrm>
            <a:off x="624622" y="1277219"/>
            <a:ext cx="137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Architecture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A42104-59DE-E745-86A6-780C4E3D279E}"/>
              </a:ext>
            </a:extLst>
          </p:cNvPr>
          <p:cNvSpPr txBox="1"/>
          <p:nvPr/>
        </p:nvSpPr>
        <p:spPr>
          <a:xfrm>
            <a:off x="7086873" y="1277219"/>
            <a:ext cx="1475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Architecture 2/3</a:t>
            </a:r>
          </a:p>
        </p:txBody>
      </p:sp>
    </p:spTree>
    <p:extLst>
      <p:ext uri="{BB962C8B-B14F-4D97-AF65-F5344CB8AC3E}">
        <p14:creationId xmlns:p14="http://schemas.microsoft.com/office/powerpoint/2010/main" val="342365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963C22-82C0-5145-8E08-F5C56E67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Automating CNN Architectures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97FAD4-4F45-DF49-9B36-C83680651647}"/>
              </a:ext>
            </a:extLst>
          </p:cNvPr>
          <p:cNvGrpSpPr/>
          <p:nvPr/>
        </p:nvGrpSpPr>
        <p:grpSpPr>
          <a:xfrm>
            <a:off x="5508888" y="1013439"/>
            <a:ext cx="730904" cy="3075524"/>
            <a:chOff x="334543" y="1564868"/>
            <a:chExt cx="858096" cy="35791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37F9F7-276B-0541-A601-96AFDFC62A1B}"/>
                </a:ext>
              </a:extLst>
            </p:cNvPr>
            <p:cNvGrpSpPr/>
            <p:nvPr/>
          </p:nvGrpSpPr>
          <p:grpSpPr>
            <a:xfrm>
              <a:off x="334543" y="1564868"/>
              <a:ext cx="858096" cy="3579156"/>
              <a:chOff x="589626" y="1170379"/>
              <a:chExt cx="985271" cy="42165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3785B3-56D4-2346-BC6F-50B809D2348D}"/>
                  </a:ext>
                </a:extLst>
              </p:cNvPr>
              <p:cNvSpPr txBox="1"/>
              <p:nvPr/>
            </p:nvSpPr>
            <p:spPr>
              <a:xfrm>
                <a:off x="589626" y="5007203"/>
                <a:ext cx="985271" cy="37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Output</a:t>
                </a:r>
                <a:endParaRPr lang="en-US" sz="16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BAD9D-8137-E14D-8BEC-0A26ED5CEC14}"/>
                  </a:ext>
                </a:extLst>
              </p:cNvPr>
              <p:cNvSpPr txBox="1"/>
              <p:nvPr/>
            </p:nvSpPr>
            <p:spPr>
              <a:xfrm>
                <a:off x="692344" y="1170379"/>
                <a:ext cx="882553" cy="37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Input</a:t>
                </a:r>
                <a:endParaRPr lang="en-US" sz="16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9120DE-78B3-8F43-9B0F-EF55835E163C}"/>
                </a:ext>
              </a:extLst>
            </p:cNvPr>
            <p:cNvSpPr txBox="1"/>
            <p:nvPr/>
          </p:nvSpPr>
          <p:spPr>
            <a:xfrm>
              <a:off x="656948" y="3158672"/>
              <a:ext cx="181252" cy="32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9F4D6C2-9A70-FB45-B7FA-01DAC6513415}"/>
                </a:ext>
              </a:extLst>
            </p:cNvPr>
            <p:cNvSpPr/>
            <p:nvPr/>
          </p:nvSpPr>
          <p:spPr>
            <a:xfrm>
              <a:off x="967666" y="2119487"/>
              <a:ext cx="181252" cy="2504352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5DA6BA-3A4B-B44A-BCBF-8CE9E20DC6BB}"/>
              </a:ext>
            </a:extLst>
          </p:cNvPr>
          <p:cNvSpPr txBox="1"/>
          <p:nvPr/>
        </p:nvSpPr>
        <p:spPr>
          <a:xfrm>
            <a:off x="903821" y="1197683"/>
            <a:ext cx="4543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Modified Ax platform to include tuning of: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kernel size, padding, output channels, learning 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Modifications to Ax-platform to maintain the image resolution in the intermediate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10 trials of 150 epochs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Many architectures with deeper pipelines cause overfitting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0C2D0DF0-2C65-394E-9795-42429D15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049268"/>
            <a:ext cx="1648331" cy="3003866"/>
          </a:xfrm>
          <a:prstGeom prst="rect">
            <a:avLst/>
          </a:prstGeom>
        </p:spPr>
      </p:pic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75EE4263-9871-C843-B364-2345B0FB9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82140"/>
              </p:ext>
            </p:extLst>
          </p:nvPr>
        </p:nvGraphicFramePr>
        <p:xfrm>
          <a:off x="839013" y="4306799"/>
          <a:ext cx="7511250" cy="1839239"/>
        </p:xfrm>
        <a:graphic>
          <a:graphicData uri="http://schemas.openxmlformats.org/drawingml/2006/table">
            <a:tbl>
              <a:tblPr firstRow="1" bandRow="1"/>
              <a:tblGrid>
                <a:gridCol w="803485">
                  <a:extLst>
                    <a:ext uri="{9D8B030D-6E8A-4147-A177-3AD203B41FA5}">
                      <a16:colId xmlns:a16="http://schemas.microsoft.com/office/drawing/2014/main" val="1526768259"/>
                    </a:ext>
                  </a:extLst>
                </a:gridCol>
                <a:gridCol w="572327">
                  <a:extLst>
                    <a:ext uri="{9D8B030D-6E8A-4147-A177-3AD203B41FA5}">
                      <a16:colId xmlns:a16="http://schemas.microsoft.com/office/drawing/2014/main" val="2721755056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3189590375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1723144083"/>
                    </a:ext>
                  </a:extLst>
                </a:gridCol>
                <a:gridCol w="634537">
                  <a:extLst>
                    <a:ext uri="{9D8B030D-6E8A-4147-A177-3AD203B41FA5}">
                      <a16:colId xmlns:a16="http://schemas.microsoft.com/office/drawing/2014/main" val="816540013"/>
                    </a:ext>
                  </a:extLst>
                </a:gridCol>
                <a:gridCol w="559886">
                  <a:extLst>
                    <a:ext uri="{9D8B030D-6E8A-4147-A177-3AD203B41FA5}">
                      <a16:colId xmlns:a16="http://schemas.microsoft.com/office/drawing/2014/main" val="2914777790"/>
                    </a:ext>
                  </a:extLst>
                </a:gridCol>
                <a:gridCol w="472792">
                  <a:extLst>
                    <a:ext uri="{9D8B030D-6E8A-4147-A177-3AD203B41FA5}">
                      <a16:colId xmlns:a16="http://schemas.microsoft.com/office/drawing/2014/main" val="713220160"/>
                    </a:ext>
                  </a:extLst>
                </a:gridCol>
                <a:gridCol w="622095">
                  <a:extLst>
                    <a:ext uri="{9D8B030D-6E8A-4147-A177-3AD203B41FA5}">
                      <a16:colId xmlns:a16="http://schemas.microsoft.com/office/drawing/2014/main" val="3275427797"/>
                    </a:ext>
                  </a:extLst>
                </a:gridCol>
                <a:gridCol w="584770">
                  <a:extLst>
                    <a:ext uri="{9D8B030D-6E8A-4147-A177-3AD203B41FA5}">
                      <a16:colId xmlns:a16="http://schemas.microsoft.com/office/drawing/2014/main" val="987085671"/>
                    </a:ext>
                  </a:extLst>
                </a:gridCol>
                <a:gridCol w="572327">
                  <a:extLst>
                    <a:ext uri="{9D8B030D-6E8A-4147-A177-3AD203B41FA5}">
                      <a16:colId xmlns:a16="http://schemas.microsoft.com/office/drawing/2014/main" val="3941018694"/>
                    </a:ext>
                  </a:extLst>
                </a:gridCol>
                <a:gridCol w="622095">
                  <a:extLst>
                    <a:ext uri="{9D8B030D-6E8A-4147-A177-3AD203B41FA5}">
                      <a16:colId xmlns:a16="http://schemas.microsoft.com/office/drawing/2014/main" val="1241073732"/>
                    </a:ext>
                  </a:extLst>
                </a:gridCol>
                <a:gridCol w="522560">
                  <a:extLst>
                    <a:ext uri="{9D8B030D-6E8A-4147-A177-3AD203B41FA5}">
                      <a16:colId xmlns:a16="http://schemas.microsoft.com/office/drawing/2014/main" val="85851636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1593584568"/>
                    </a:ext>
                  </a:extLst>
                </a:gridCol>
              </a:tblGrid>
              <a:tr h="44278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Dataset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Loss Magnitude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N Layers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K3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Ch3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0000">
                            <a:shade val="30000"/>
                            <a:satMod val="115000"/>
                          </a:srgbClr>
                        </a:gs>
                        <a:gs pos="50000">
                          <a:srgbClr val="FF0000">
                            <a:shade val="67500"/>
                            <a:satMod val="115000"/>
                          </a:srgbClr>
                        </a:gs>
                        <a:gs pos="100000">
                          <a:srgbClr val="FF000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67826145"/>
                  </a:ext>
                </a:extLst>
              </a:tr>
              <a:tr h="455275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Train</a:t>
                      </a:r>
                    </a:p>
                  </a:txBody>
                  <a:tcPr anchor="ctr">
                    <a:lnL w="381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Valid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Test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381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84901"/>
                  </a:ext>
                </a:extLst>
              </a:tr>
              <a:tr h="455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Rand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804147"/>
                  </a:ext>
                </a:extLst>
              </a:tr>
              <a:tr h="3495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Solid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1.1M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5090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627FB6B-735D-4C40-937B-C7253F8079B9}"/>
              </a:ext>
            </a:extLst>
          </p:cNvPr>
          <p:cNvSpPr txBox="1"/>
          <p:nvPr/>
        </p:nvSpPr>
        <p:spPr>
          <a:xfrm>
            <a:off x="793737" y="6138093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Showing results for best trial out of all</a:t>
            </a:r>
          </a:p>
        </p:txBody>
      </p:sp>
    </p:spTree>
    <p:extLst>
      <p:ext uri="{BB962C8B-B14F-4D97-AF65-F5344CB8AC3E}">
        <p14:creationId xmlns:p14="http://schemas.microsoft.com/office/powerpoint/2010/main" val="155445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F4BC56-D40E-4440-A5E1-6E52B0CA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Randomized Points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EF81D4A-AC89-DD49-80F2-A070C8E5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5946" r="6718" b="5078"/>
          <a:stretch/>
        </p:blipFill>
        <p:spPr>
          <a:xfrm>
            <a:off x="1132338" y="1219200"/>
            <a:ext cx="3134862" cy="2407275"/>
          </a:xfrm>
          <a:prstGeom prst="rect">
            <a:avLst/>
          </a:prstGeom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5DB85BA4-2F95-0E49-95DF-346479B63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6802" r="7051" b="5961"/>
          <a:stretch/>
        </p:blipFill>
        <p:spPr>
          <a:xfrm>
            <a:off x="4876800" y="1219200"/>
            <a:ext cx="3134862" cy="23697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C9E17AE-6B22-0345-B756-492FB6468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6239" r="5520" b="4194"/>
          <a:stretch/>
        </p:blipFill>
        <p:spPr>
          <a:xfrm>
            <a:off x="2992407" y="3886200"/>
            <a:ext cx="3159185" cy="2394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A1649A-1A8E-5848-8558-0930AC245181}"/>
              </a:ext>
            </a:extLst>
          </p:cNvPr>
          <p:cNvSpPr txBox="1"/>
          <p:nvPr/>
        </p:nvSpPr>
        <p:spPr>
          <a:xfrm>
            <a:off x="2178157" y="3564175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8C305-4CA5-5C46-BC0B-C4195DA79386}"/>
              </a:ext>
            </a:extLst>
          </p:cNvPr>
          <p:cNvSpPr txBox="1"/>
          <p:nvPr/>
        </p:nvSpPr>
        <p:spPr>
          <a:xfrm>
            <a:off x="4050387" y="6231175"/>
            <a:ext cx="104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F9FDC-3E0B-9641-945C-7C1F80F24B84}"/>
              </a:ext>
            </a:extLst>
          </p:cNvPr>
          <p:cNvSpPr txBox="1"/>
          <p:nvPr/>
        </p:nvSpPr>
        <p:spPr>
          <a:xfrm>
            <a:off x="5820723" y="3560932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EA754-9D15-7746-B70C-4644D8257B7F}"/>
              </a:ext>
            </a:extLst>
          </p:cNvPr>
          <p:cNvSpPr txBox="1"/>
          <p:nvPr/>
        </p:nvSpPr>
        <p:spPr>
          <a:xfrm>
            <a:off x="381000" y="908032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095E33-5957-8E41-8C9D-AA99B9BF4292}"/>
              </a:ext>
            </a:extLst>
          </p:cNvPr>
          <p:cNvSpPr/>
          <p:nvPr/>
        </p:nvSpPr>
        <p:spPr bwMode="auto">
          <a:xfrm>
            <a:off x="3252246" y="5178341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B99A26-A938-EC4F-8B95-773D9D93DF8C}"/>
              </a:ext>
            </a:extLst>
          </p:cNvPr>
          <p:cNvSpPr/>
          <p:nvPr/>
        </p:nvSpPr>
        <p:spPr bwMode="auto">
          <a:xfrm>
            <a:off x="1371600" y="2533780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1B1289-8F77-2942-9596-1A4D3C5EE73E}"/>
              </a:ext>
            </a:extLst>
          </p:cNvPr>
          <p:cNvSpPr/>
          <p:nvPr/>
        </p:nvSpPr>
        <p:spPr bwMode="auto">
          <a:xfrm>
            <a:off x="5093610" y="2533780"/>
            <a:ext cx="893420" cy="6858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0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959" y="228600"/>
            <a:ext cx="9144000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>
                <a:solidFill>
                  <a:srgbClr val="FF0000"/>
                </a:solidFill>
                <a:cs typeface="Arial" pitchFamily="34" charset="0"/>
              </a:rPr>
              <a:t>Plans and Deliverables (Year 4)</a:t>
            </a:r>
            <a:endParaRPr lang="en-US" altLang="en-US" sz="3200" b="1" u="sng" kern="0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990600"/>
            <a:ext cx="7924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</a:rPr>
              <a:t>Milestones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Fabricate various junctions (Tape out next week).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Measure and model the junctions including noise performance (May 31</a:t>
            </a:r>
            <a:r>
              <a:rPr lang="en-US" sz="2000" baseline="30000" dirty="0">
                <a:effectLst/>
              </a:rPr>
              <a:t>st</a:t>
            </a:r>
            <a:r>
              <a:rPr lang="en-US" sz="2000" dirty="0">
                <a:effectLst/>
              </a:rPr>
              <a:t>, 2018).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Design 20-THz detectors using various junctions (July 31</a:t>
            </a:r>
            <a:r>
              <a:rPr lang="en-US" sz="2000" baseline="30000" dirty="0">
                <a:effectLst/>
              </a:rPr>
              <a:t>st</a:t>
            </a:r>
            <a:r>
              <a:rPr lang="en-US" sz="2000" dirty="0">
                <a:effectLst/>
              </a:rPr>
              <a:t>, 2018).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</a:rPr>
              <a:t>Deliverables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Models of junctions (May 31</a:t>
            </a:r>
            <a:r>
              <a:rPr lang="en-US" sz="2000" baseline="30000" dirty="0">
                <a:effectLst/>
              </a:rPr>
              <a:t>st</a:t>
            </a:r>
            <a:r>
              <a:rPr lang="en-US" sz="2000" dirty="0">
                <a:effectLst/>
              </a:rPr>
              <a:t>, 2018).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</a:rPr>
              <a:t>Report on the design of 20-THz detector (August 31</a:t>
            </a:r>
            <a:r>
              <a:rPr lang="en-US" sz="2000" baseline="30000" dirty="0">
                <a:effectLst/>
              </a:rPr>
              <a:t>st</a:t>
            </a:r>
            <a:r>
              <a:rPr lang="en-US" sz="2000" dirty="0">
                <a:effectLst/>
              </a:rPr>
              <a:t>, 2018).</a:t>
            </a:r>
            <a:endParaRPr lang="en-U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0107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E468D-B7A8-CE48-8211-9C446F60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Solid Object Dataset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3FDADC2-D342-D240-AED1-93ADF64D3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4317" r="4317" b="4934"/>
          <a:stretch/>
        </p:blipFill>
        <p:spPr>
          <a:xfrm>
            <a:off x="1143000" y="1143000"/>
            <a:ext cx="3276765" cy="245835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D9300D0-F02B-6E46-8DE8-7A29A461C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03779"/>
            <a:ext cx="3683961" cy="276297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3F803A9-14F3-5241-AF52-F4168D3B5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5096" r="4317" b="4156"/>
          <a:stretch/>
        </p:blipFill>
        <p:spPr>
          <a:xfrm>
            <a:off x="2933615" y="3779936"/>
            <a:ext cx="3276765" cy="2458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E162F7-6988-D746-9B2D-DDC13C334DD6}"/>
              </a:ext>
            </a:extLst>
          </p:cNvPr>
          <p:cNvSpPr txBox="1"/>
          <p:nvPr/>
        </p:nvSpPr>
        <p:spPr>
          <a:xfrm>
            <a:off x="2259770" y="3578085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AB88DF-5AF3-BA43-8682-3FE0957B4FCE}"/>
              </a:ext>
            </a:extLst>
          </p:cNvPr>
          <p:cNvSpPr txBox="1"/>
          <p:nvPr/>
        </p:nvSpPr>
        <p:spPr>
          <a:xfrm>
            <a:off x="5790472" y="3578085"/>
            <a:ext cx="124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165E4-9266-6949-B4A9-56EAE0317A77}"/>
              </a:ext>
            </a:extLst>
          </p:cNvPr>
          <p:cNvSpPr txBox="1"/>
          <p:nvPr/>
        </p:nvSpPr>
        <p:spPr>
          <a:xfrm>
            <a:off x="4050387" y="6231175"/>
            <a:ext cx="104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32EB0-3E6D-F14E-BE88-154610DCB913}"/>
              </a:ext>
            </a:extLst>
          </p:cNvPr>
          <p:cNvSpPr txBox="1"/>
          <p:nvPr/>
        </p:nvSpPr>
        <p:spPr>
          <a:xfrm>
            <a:off x="380837" y="93857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284967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Super-Resolution Techniques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0BC7F-F602-C840-90D9-38F765790A00}"/>
              </a:ext>
            </a:extLst>
          </p:cNvPr>
          <p:cNvSpPr txBox="1"/>
          <p:nvPr/>
        </p:nvSpPr>
        <p:spPr>
          <a:xfrm>
            <a:off x="82952" y="5871389"/>
            <a:ext cx="904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+mn-lt"/>
              </a:rPr>
              <a:t>1. Karim </a:t>
            </a:r>
            <a:r>
              <a:rPr lang="en-US" sz="900" dirty="0" err="1">
                <a:latin typeface="+mn-lt"/>
              </a:rPr>
              <a:t>Armanious</a:t>
            </a:r>
            <a:r>
              <a:rPr lang="en-US" sz="900" dirty="0">
                <a:latin typeface="+mn-lt"/>
              </a:rPr>
              <a:t>, </a:t>
            </a:r>
            <a:r>
              <a:rPr lang="en-US" sz="900" dirty="0" err="1">
                <a:latin typeface="+mn-lt"/>
              </a:rPr>
              <a:t>Sherif</a:t>
            </a:r>
            <a:r>
              <a:rPr lang="en-US" sz="900" dirty="0">
                <a:latin typeface="+mn-lt"/>
              </a:rPr>
              <a:t> </a:t>
            </a:r>
            <a:r>
              <a:rPr lang="en-US" sz="900" dirty="0" err="1">
                <a:latin typeface="+mn-lt"/>
              </a:rPr>
              <a:t>Abdulatif</a:t>
            </a:r>
            <a:r>
              <a:rPr lang="en-US" sz="900" dirty="0">
                <a:latin typeface="+mn-lt"/>
              </a:rPr>
              <a:t> , Fady Aziz, </a:t>
            </a:r>
            <a:r>
              <a:rPr lang="en-US" sz="900" dirty="0" err="1">
                <a:latin typeface="+mn-lt"/>
              </a:rPr>
              <a:t>Urs</a:t>
            </a:r>
            <a:r>
              <a:rPr lang="en-US" sz="900" dirty="0">
                <a:latin typeface="+mn-lt"/>
              </a:rPr>
              <a:t> Schneider and Bin Yang, “An Adversarial Super-Resolution Remedy for Radar Design Trade-offs”, University of Stuttgart, Germany</a:t>
            </a:r>
          </a:p>
          <a:p>
            <a:r>
              <a:rPr lang="en-US" sz="900" dirty="0"/>
              <a:t>2. O. </a:t>
            </a:r>
            <a:r>
              <a:rPr lang="en-US" sz="900" dirty="0" err="1"/>
              <a:t>Ronneberger</a:t>
            </a:r>
            <a:r>
              <a:rPr lang="en-US" sz="900" dirty="0"/>
              <a:t>, P. Fischer, and T. </a:t>
            </a:r>
            <a:r>
              <a:rPr lang="en-US" sz="900" dirty="0" err="1"/>
              <a:t>Brox</a:t>
            </a:r>
            <a:r>
              <a:rPr lang="en-US" sz="900" dirty="0"/>
              <a:t>, “U-net: Convolutional networks for biomedical image segmentation,” in International Conference on Medical image computing and computer-assisted intervention. Springer, 2015, pp. 234–241.</a:t>
            </a:r>
            <a:endParaRPr lang="en-US" sz="900" dirty="0">
              <a:latin typeface="+mn-lt"/>
            </a:endParaRP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360E12-EEAC-524B-8E61-8A9CE62D6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85" y="1618369"/>
            <a:ext cx="5639176" cy="388553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FCE90A-BFE9-5846-9FAF-75D55B8EAEBC}"/>
              </a:ext>
            </a:extLst>
          </p:cNvPr>
          <p:cNvSpPr/>
          <p:nvPr/>
        </p:nvSpPr>
        <p:spPr bwMode="auto">
          <a:xfrm rot="1517251">
            <a:off x="6168777" y="1339954"/>
            <a:ext cx="2379844" cy="4442359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836E4-8170-7046-91BE-E0C63011D12D}"/>
              </a:ext>
            </a:extLst>
          </p:cNvPr>
          <p:cNvSpPr/>
          <p:nvPr/>
        </p:nvSpPr>
        <p:spPr bwMode="auto">
          <a:xfrm rot="20020799">
            <a:off x="3790379" y="1196256"/>
            <a:ext cx="2124719" cy="4651580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7E6D5-02C1-5D49-97EE-917A897D7057}"/>
              </a:ext>
            </a:extLst>
          </p:cNvPr>
          <p:cNvSpPr txBox="1"/>
          <p:nvPr/>
        </p:nvSpPr>
        <p:spPr>
          <a:xfrm>
            <a:off x="3574099" y="1123416"/>
            <a:ext cx="800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AAA65D-A70D-4A48-A7EF-A91FDF6EE76C}"/>
              </a:ext>
            </a:extLst>
          </p:cNvPr>
          <p:cNvSpPr txBox="1"/>
          <p:nvPr/>
        </p:nvSpPr>
        <p:spPr>
          <a:xfrm>
            <a:off x="7889651" y="1216023"/>
            <a:ext cx="695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3C4D64-CB2C-FF47-B0F4-2322D6BC6BAE}"/>
                  </a:ext>
                </a:extLst>
              </p:cNvPr>
              <p:cNvSpPr txBox="1"/>
              <p:nvPr/>
            </p:nvSpPr>
            <p:spPr>
              <a:xfrm>
                <a:off x="316549" y="1123416"/>
                <a:ext cx="3257550" cy="464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U-Net: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 pair of Encoder-Decoder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Encoder: down-sampling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Decoder: up-sampling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Architecture: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Bottleneck called the structure of 2 subsequent conv operation.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4 levels of down-sampling/up-sampling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Encoder: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Doubling feature channels to propagate more features to higher resolution layers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Decoder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Reduces feature channels to concatenate feature information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Extrapolates border pixels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Ratio resolution reduction:</a:t>
                </a:r>
              </a:p>
              <a:p>
                <a:pPr lvl="1"/>
                <a:r>
                  <a:rPr lang="en-US" sz="1200" dirty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572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388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572</m:t>
                        </m:r>
                      </m:den>
                    </m:f>
                  </m:oMath>
                </a14:m>
                <a:r>
                  <a:rPr lang="en-US" sz="1200" dirty="0"/>
                  <a:t> = 32.1%, approx.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3C4D64-CB2C-FF47-B0F4-2322D6BC6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49" y="1123416"/>
                <a:ext cx="3257550" cy="4648708"/>
              </a:xfrm>
              <a:prstGeom prst="rect">
                <a:avLst/>
              </a:prstGeom>
              <a:blipFill>
                <a:blip r:embed="rId3"/>
                <a:stretch>
                  <a:fillRect t="-272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073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Adaptation (2-level architecture)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6326A0-0429-854F-936A-FDC0E89D5E11}"/>
              </a:ext>
            </a:extLst>
          </p:cNvPr>
          <p:cNvGrpSpPr/>
          <p:nvPr/>
        </p:nvGrpSpPr>
        <p:grpSpPr>
          <a:xfrm>
            <a:off x="3505200" y="1752600"/>
            <a:ext cx="5257800" cy="3962400"/>
            <a:chOff x="891133" y="2280998"/>
            <a:chExt cx="4738686" cy="3652173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3C7FE6A0-71E1-E342-81A3-C073EDDCB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227" y="2280998"/>
              <a:ext cx="3960390" cy="28604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979DE-CBA6-704C-B327-F7DA98505336}"/>
                </a:ext>
              </a:extLst>
            </p:cNvPr>
            <p:cNvSpPr txBox="1"/>
            <p:nvPr/>
          </p:nvSpPr>
          <p:spPr>
            <a:xfrm>
              <a:off x="891133" y="2507360"/>
              <a:ext cx="532287" cy="192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4196C3-5742-D745-9C81-3BFAE335C2BC}"/>
                </a:ext>
              </a:extLst>
            </p:cNvPr>
            <p:cNvSpPr txBox="1"/>
            <p:nvPr/>
          </p:nvSpPr>
          <p:spPr>
            <a:xfrm>
              <a:off x="5020233" y="2699393"/>
              <a:ext cx="6095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30BEA8-9F21-C449-AD39-8E7501B523AB}"/>
                </a:ext>
              </a:extLst>
            </p:cNvPr>
            <p:cNvSpPr txBox="1"/>
            <p:nvPr/>
          </p:nvSpPr>
          <p:spPr>
            <a:xfrm>
              <a:off x="2336753" y="5163730"/>
              <a:ext cx="13540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Architecture depth=2,</a:t>
              </a:r>
              <a:br>
                <a:rPr lang="en-US" sz="1100" dirty="0"/>
              </a:br>
              <a:r>
                <a:rPr lang="en-US" sz="1100" dirty="0"/>
                <a:t>output resolution=216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163D9B6-D271-904B-B5C2-AD049691280C}"/>
              </a:ext>
            </a:extLst>
          </p:cNvPr>
          <p:cNvSpPr txBox="1"/>
          <p:nvPr/>
        </p:nvSpPr>
        <p:spPr>
          <a:xfrm>
            <a:off x="810619" y="2589363"/>
            <a:ext cx="28164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 resolution reduction:</a:t>
            </a:r>
          </a:p>
          <a:p>
            <a:pPr lvl="1"/>
            <a:r>
              <a:rPr lang="en-US" sz="1400" dirty="0"/>
              <a:t>R = 15.6%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levels of down-sampling and up-sampling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use of any normalization layer</a:t>
            </a:r>
          </a:p>
        </p:txBody>
      </p:sp>
    </p:spTree>
    <p:extLst>
      <p:ext uri="{BB962C8B-B14F-4D97-AF65-F5344CB8AC3E}">
        <p14:creationId xmlns:p14="http://schemas.microsoft.com/office/powerpoint/2010/main" val="1289786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 Adaptation (3-level architecture)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810EF-E9D0-2048-9CFA-788006243B5E}"/>
              </a:ext>
            </a:extLst>
          </p:cNvPr>
          <p:cNvGrpSpPr/>
          <p:nvPr/>
        </p:nvGrpSpPr>
        <p:grpSpPr>
          <a:xfrm>
            <a:off x="2362200" y="1447800"/>
            <a:ext cx="6400800" cy="4876800"/>
            <a:chOff x="5641953" y="1347137"/>
            <a:chExt cx="6181614" cy="4650134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470A7ACB-C4B3-8747-80F4-5291D9BD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047" y="1347137"/>
              <a:ext cx="5399426" cy="379434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9901D-E22B-FB49-9238-0B84B5B75400}"/>
                </a:ext>
              </a:extLst>
            </p:cNvPr>
            <p:cNvSpPr txBox="1"/>
            <p:nvPr/>
          </p:nvSpPr>
          <p:spPr>
            <a:xfrm>
              <a:off x="5641953" y="1683296"/>
              <a:ext cx="583985" cy="23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040A9C-3E8A-D24B-8E45-98AB69F5179F}"/>
                </a:ext>
              </a:extLst>
            </p:cNvPr>
            <p:cNvSpPr txBox="1"/>
            <p:nvPr/>
          </p:nvSpPr>
          <p:spPr>
            <a:xfrm>
              <a:off x="11239582" y="1800893"/>
              <a:ext cx="583985" cy="23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7E170-A8AF-C844-91FC-F7B92190B2E5}"/>
                </a:ext>
              </a:extLst>
            </p:cNvPr>
            <p:cNvSpPr txBox="1"/>
            <p:nvPr/>
          </p:nvSpPr>
          <p:spPr>
            <a:xfrm>
              <a:off x="7865886" y="5227830"/>
              <a:ext cx="13540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Architecture depth=3, </a:t>
              </a:r>
              <a:br>
                <a:rPr lang="en-US" sz="1100" dirty="0"/>
              </a:br>
              <a:r>
                <a:rPr lang="en-US" sz="1100" dirty="0"/>
                <a:t>output resolution=164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B6E619-7600-1645-9896-2C798ACCC478}"/>
              </a:ext>
            </a:extLst>
          </p:cNvPr>
          <p:cNvSpPr txBox="1"/>
          <p:nvPr/>
        </p:nvSpPr>
        <p:spPr>
          <a:xfrm>
            <a:off x="609600" y="2748895"/>
            <a:ext cx="28164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ratio resolution reduction:</a:t>
            </a:r>
          </a:p>
          <a:p>
            <a:pPr lvl="1"/>
            <a:r>
              <a:rPr lang="en-US" sz="1400" dirty="0"/>
              <a:t>R = 35.9%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levels of down-sampling and up-sampling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use of any normalization layer</a:t>
            </a:r>
          </a:p>
        </p:txBody>
      </p:sp>
    </p:spTree>
    <p:extLst>
      <p:ext uri="{BB962C8B-B14F-4D97-AF65-F5344CB8AC3E}">
        <p14:creationId xmlns:p14="http://schemas.microsoft.com/office/powerpoint/2010/main" val="3380791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U-Net Adaptation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615349BF-08BE-AD4A-ACAE-A447AE5F8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345491"/>
              </p:ext>
            </p:extLst>
          </p:nvPr>
        </p:nvGraphicFramePr>
        <p:xfrm>
          <a:off x="4038600" y="1524000"/>
          <a:ext cx="4683762" cy="4226560"/>
        </p:xfrm>
        <a:graphic>
          <a:graphicData uri="http://schemas.openxmlformats.org/drawingml/2006/table">
            <a:tbl>
              <a:tblPr firstRow="1" bandRow="1"/>
              <a:tblGrid>
                <a:gridCol w="780627">
                  <a:extLst>
                    <a:ext uri="{9D8B030D-6E8A-4147-A177-3AD203B41FA5}">
                      <a16:colId xmlns:a16="http://schemas.microsoft.com/office/drawing/2014/main" val="3397198109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2145813825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1542088653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3904274175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633238930"/>
                    </a:ext>
                  </a:extLst>
                </a:gridCol>
                <a:gridCol w="780627">
                  <a:extLst>
                    <a:ext uri="{9D8B030D-6E8A-4147-A177-3AD203B41FA5}">
                      <a16:colId xmlns:a16="http://schemas.microsoft.com/office/drawing/2014/main" val="1973197777"/>
                    </a:ext>
                  </a:extLst>
                </a:gridCol>
              </a:tblGrid>
              <a:tr h="4557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Train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Valid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Test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Depth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Chan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702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6,043,501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6,173,947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5,843,181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355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4,590,506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4,786,857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4,398,856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582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4,223,026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4,363,481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4,205,381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206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10,251,407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10,782,262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9,780,521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258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10,211,825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10,740,055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9,741,033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867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3,925,532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4,018,173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3,889,525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760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3,946,824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4,052,776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3,926,323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170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3,893,875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4,021,239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3,892,503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16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3,868,090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3,972,214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3,810,663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62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3,946,370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4,050,102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3,920,385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59053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E9D30B8-5850-A946-B7AE-DF4F0A9EF7C2}"/>
              </a:ext>
            </a:extLst>
          </p:cNvPr>
          <p:cNvSpPr txBox="1"/>
          <p:nvPr/>
        </p:nvSpPr>
        <p:spPr>
          <a:xfrm>
            <a:off x="685800" y="1874728"/>
            <a:ext cx="3154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U-Net: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Ax platform integration. Tunes: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lr</a:t>
            </a:r>
            <a:r>
              <a:rPr lang="en-US" sz="1400" dirty="0"/>
              <a:t>, scheduler’s params,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Solid object dataset trained on </a:t>
            </a:r>
            <a:r>
              <a:rPr lang="en-US" sz="1400" dirty="0" err="1"/>
              <a:t>TxACE</a:t>
            </a:r>
            <a:r>
              <a:rPr lang="en-US" sz="1400" dirty="0"/>
              <a:t>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 trials; 30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Output resolution: 216x216 or 164x164. Depending on the depth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Input resolution of 256x256 changed to match target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Resized using </a:t>
            </a:r>
            <a:r>
              <a:rPr lang="en-US" sz="1400" dirty="0" err="1"/>
              <a:t>scipy</a:t>
            </a:r>
            <a:r>
              <a:rPr lang="en-US" sz="1400" dirty="0"/>
              <a:t> library and zoom() method with spline order 1</a:t>
            </a:r>
          </a:p>
        </p:txBody>
      </p:sp>
    </p:spTree>
    <p:extLst>
      <p:ext uri="{BB962C8B-B14F-4D97-AF65-F5344CB8AC3E}">
        <p14:creationId xmlns:p14="http://schemas.microsoft.com/office/powerpoint/2010/main" val="365599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U-Net Adaptation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00B1E-2020-AD4C-A0CE-F9411359BE90}"/>
              </a:ext>
            </a:extLst>
          </p:cNvPr>
          <p:cNvSpPr txBox="1"/>
          <p:nvPr/>
        </p:nvSpPr>
        <p:spPr>
          <a:xfrm>
            <a:off x="457201" y="106680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79DAC49-D300-E54A-985A-E7A18975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8" y="1381063"/>
            <a:ext cx="3505618" cy="26292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A517297-30E8-8A49-983C-6A47DE0F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07" y="1381062"/>
            <a:ext cx="3505618" cy="262921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C91EFB4-8316-9046-9203-CD622E35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8" y="4010276"/>
            <a:ext cx="3505618" cy="262921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04C4EB4-F0C1-CC42-8973-DE473673B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3940328"/>
            <a:ext cx="3598884" cy="2699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33A57-F77F-1C40-8648-6CDB946CD0B9}"/>
              </a:ext>
            </a:extLst>
          </p:cNvPr>
          <p:cNvSpPr txBox="1"/>
          <p:nvPr/>
        </p:nvSpPr>
        <p:spPr>
          <a:xfrm>
            <a:off x="5653436" y="6500991"/>
            <a:ext cx="189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DA12B-8719-354C-B53A-85BFDBA61340}"/>
              </a:ext>
            </a:extLst>
          </p:cNvPr>
          <p:cNvSpPr txBox="1"/>
          <p:nvPr/>
        </p:nvSpPr>
        <p:spPr>
          <a:xfrm>
            <a:off x="2014275" y="3812746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Ground truth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E27E5-4BEA-494D-B037-2AD09898024B}"/>
              </a:ext>
            </a:extLst>
          </p:cNvPr>
          <p:cNvSpPr txBox="1"/>
          <p:nvPr/>
        </p:nvSpPr>
        <p:spPr>
          <a:xfrm>
            <a:off x="5890352" y="3801829"/>
            <a:ext cx="172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Modified 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660FE-4C2A-044F-8B18-A41D78DA8B70}"/>
              </a:ext>
            </a:extLst>
          </p:cNvPr>
          <p:cNvSpPr txBox="1"/>
          <p:nvPr/>
        </p:nvSpPr>
        <p:spPr>
          <a:xfrm>
            <a:off x="2017288" y="6499739"/>
            <a:ext cx="1259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105903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U-Net Adaptation with Data Modifications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856D0-688E-324C-94D2-922495A0FEA3}"/>
              </a:ext>
            </a:extLst>
          </p:cNvPr>
          <p:cNvGrpSpPr/>
          <p:nvPr/>
        </p:nvGrpSpPr>
        <p:grpSpPr>
          <a:xfrm>
            <a:off x="3611094" y="1143000"/>
            <a:ext cx="5304306" cy="4223148"/>
            <a:chOff x="4789390" y="1509840"/>
            <a:chExt cx="5724217" cy="4223148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F0000BA5-64DC-FD43-B10E-DFB7330C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361" y="1509840"/>
              <a:ext cx="4981675" cy="42231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F8FD36-1F26-2C43-AD3E-26628404B4BE}"/>
                </a:ext>
              </a:extLst>
            </p:cNvPr>
            <p:cNvSpPr txBox="1"/>
            <p:nvPr/>
          </p:nvSpPr>
          <p:spPr>
            <a:xfrm>
              <a:off x="4789390" y="2085805"/>
              <a:ext cx="653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122379-DCB8-D243-B8FE-F6C5B4545545}"/>
                </a:ext>
              </a:extLst>
            </p:cNvPr>
            <p:cNvSpPr txBox="1"/>
            <p:nvPr/>
          </p:nvSpPr>
          <p:spPr>
            <a:xfrm>
              <a:off x="9860464" y="2085805"/>
              <a:ext cx="653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920FB4-EA25-6048-B990-217308932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84353"/>
              </p:ext>
            </p:extLst>
          </p:nvPr>
        </p:nvGraphicFramePr>
        <p:xfrm>
          <a:off x="249357" y="1219200"/>
          <a:ext cx="3371360" cy="4226560"/>
        </p:xfrm>
        <a:graphic>
          <a:graphicData uri="http://schemas.openxmlformats.org/drawingml/2006/table">
            <a:tbl>
              <a:tblPr firstRow="1" bandRow="1"/>
              <a:tblGrid>
                <a:gridCol w="674272">
                  <a:extLst>
                    <a:ext uri="{9D8B030D-6E8A-4147-A177-3AD203B41FA5}">
                      <a16:colId xmlns:a16="http://schemas.microsoft.com/office/drawing/2014/main" val="3397198109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2743829668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2145813825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1542088653"/>
                    </a:ext>
                  </a:extLst>
                </a:gridCol>
                <a:gridCol w="674272">
                  <a:extLst>
                    <a:ext uri="{9D8B030D-6E8A-4147-A177-3AD203B41FA5}">
                      <a16:colId xmlns:a16="http://schemas.microsoft.com/office/drawing/2014/main" val="633238930"/>
                    </a:ext>
                  </a:extLst>
                </a:gridCol>
              </a:tblGrid>
              <a:tr h="4557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Train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Valid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Test Loss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depth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702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355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6.99M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582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206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15.49M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7258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867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0760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2.94M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2.84M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2.95M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170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7.65M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7.78M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16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62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5905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ABF77B-B13F-A747-9E0A-17031BBC1B8B}"/>
              </a:ext>
            </a:extLst>
          </p:cNvPr>
          <p:cNvSpPr txBox="1"/>
          <p:nvPr/>
        </p:nvSpPr>
        <p:spPr>
          <a:xfrm>
            <a:off x="3828168" y="5476626"/>
            <a:ext cx="4953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Addition of normalization layer; 30 epoch training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Intermediate image resolution maintained across layers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ratio resolution reduction R = 0</a:t>
            </a:r>
          </a:p>
        </p:txBody>
      </p:sp>
    </p:spTree>
    <p:extLst>
      <p:ext uri="{BB962C8B-B14F-4D97-AF65-F5344CB8AC3E}">
        <p14:creationId xmlns:p14="http://schemas.microsoft.com/office/powerpoint/2010/main" val="4258554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DB02C-0B98-AF46-8940-DDCB870359DA}"/>
              </a:ext>
            </a:extLst>
          </p:cNvPr>
          <p:cNvSpPr txBox="1"/>
          <p:nvPr/>
        </p:nvSpPr>
        <p:spPr>
          <a:xfrm>
            <a:off x="457201" y="106680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Visual inspection of output with the best performance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D03A5BB-0891-F24A-A23C-548F5798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4" y="1538127"/>
            <a:ext cx="4451563" cy="33386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7013319-5A27-1943-B4D6-B72E81589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37" y="1538127"/>
            <a:ext cx="4451564" cy="3338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F649B-B49B-7C4D-A2B8-46BDE1515473}"/>
              </a:ext>
            </a:extLst>
          </p:cNvPr>
          <p:cNvSpPr txBox="1"/>
          <p:nvPr/>
        </p:nvSpPr>
        <p:spPr>
          <a:xfrm>
            <a:off x="6024112" y="4738299"/>
            <a:ext cx="151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Predicted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8CDC6-C0A0-CE41-B005-732A48C4B31D}"/>
              </a:ext>
            </a:extLst>
          </p:cNvPr>
          <p:cNvSpPr txBox="1"/>
          <p:nvPr/>
        </p:nvSpPr>
        <p:spPr>
          <a:xfrm>
            <a:off x="2190553" y="4738298"/>
            <a:ext cx="127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Data</a:t>
            </a:r>
          </a:p>
        </p:txBody>
      </p:sp>
    </p:spTree>
    <p:extLst>
      <p:ext uri="{BB962C8B-B14F-4D97-AF65-F5344CB8AC3E}">
        <p14:creationId xmlns:p14="http://schemas.microsoft.com/office/powerpoint/2010/main" val="3876503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THz Application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3C4D3-F1C6-5142-A902-2CA92D2A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8" y="3657600"/>
            <a:ext cx="2851150" cy="2759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4CD92-7D36-C34D-9A6E-55C9173D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70" y="3657600"/>
            <a:ext cx="2880589" cy="2759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7D6042-9337-D049-AA26-4AD475073041}"/>
              </a:ext>
            </a:extLst>
          </p:cNvPr>
          <p:cNvSpPr txBox="1"/>
          <p:nvPr/>
        </p:nvSpPr>
        <p:spPr>
          <a:xfrm>
            <a:off x="1138481" y="6358704"/>
            <a:ext cx="104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envelop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FD993-A1EC-3C46-935D-F6FF24B30F71}"/>
              </a:ext>
            </a:extLst>
          </p:cNvPr>
          <p:cNvSpPr txBox="1"/>
          <p:nvPr/>
        </p:nvSpPr>
        <p:spPr>
          <a:xfrm>
            <a:off x="6782168" y="6365763"/>
            <a:ext cx="1501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Cardboard envelop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2692D-5B92-5C49-8765-3D42B256BC52}"/>
              </a:ext>
            </a:extLst>
          </p:cNvPr>
          <p:cNvSpPr txBox="1"/>
          <p:nvPr/>
        </p:nvSpPr>
        <p:spPr>
          <a:xfrm>
            <a:off x="170640" y="6596390"/>
            <a:ext cx="434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Envelop images adapted from Prof. Choi’s presentation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ECF159-75DC-8441-A676-AA534FF0A7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406" y="1002905"/>
            <a:ext cx="3733800" cy="23930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0C87EC-1361-C748-A62B-26ACE00F8FD6}"/>
              </a:ext>
            </a:extLst>
          </p:cNvPr>
          <p:cNvSpPr/>
          <p:nvPr/>
        </p:nvSpPr>
        <p:spPr bwMode="auto">
          <a:xfrm>
            <a:off x="5943568" y="1002905"/>
            <a:ext cx="307779" cy="237236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51FCA-2964-4C4A-B15B-7769533799D8}"/>
              </a:ext>
            </a:extLst>
          </p:cNvPr>
          <p:cNvSpPr txBox="1"/>
          <p:nvPr/>
        </p:nvSpPr>
        <p:spPr>
          <a:xfrm>
            <a:off x="6782168" y="2936993"/>
            <a:ext cx="11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Range (m)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E8557-755F-5E4D-8E09-87026494EC06}"/>
              </a:ext>
            </a:extLst>
          </p:cNvPr>
          <p:cNvSpPr txBox="1"/>
          <p:nvPr/>
        </p:nvSpPr>
        <p:spPr>
          <a:xfrm rot="16200000">
            <a:off x="4195103" y="2068641"/>
            <a:ext cx="1884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Frequency Response</a:t>
            </a: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68ECA167-2A1C-C747-A2D4-D2708F33E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28" y="3711922"/>
            <a:ext cx="2857564" cy="261267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E43BF37-015F-8B47-BF22-8E981B9401F1}"/>
              </a:ext>
            </a:extLst>
          </p:cNvPr>
          <p:cNvSpPr/>
          <p:nvPr/>
        </p:nvSpPr>
        <p:spPr bwMode="auto">
          <a:xfrm>
            <a:off x="170640" y="3914198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36124F-CA0B-1D47-BC35-F9D21CFC0C70}"/>
              </a:ext>
            </a:extLst>
          </p:cNvPr>
          <p:cNvSpPr/>
          <p:nvPr/>
        </p:nvSpPr>
        <p:spPr bwMode="auto">
          <a:xfrm>
            <a:off x="5933792" y="3691197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9C9A79-F885-5C42-AED4-2F43565AF952}"/>
              </a:ext>
            </a:extLst>
          </p:cNvPr>
          <p:cNvSpPr/>
          <p:nvPr/>
        </p:nvSpPr>
        <p:spPr bwMode="auto">
          <a:xfrm>
            <a:off x="1406438" y="4074679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697184-4D62-274D-AE13-E1B20262C731}"/>
              </a:ext>
            </a:extLst>
          </p:cNvPr>
          <p:cNvSpPr/>
          <p:nvPr/>
        </p:nvSpPr>
        <p:spPr bwMode="auto">
          <a:xfrm>
            <a:off x="7240736" y="3914198"/>
            <a:ext cx="1043223" cy="2181801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E13ABA-8DE8-A640-AB1C-E7FC0D3CB2E6}"/>
              </a:ext>
            </a:extLst>
          </p:cNvPr>
          <p:cNvSpPr/>
          <p:nvPr/>
        </p:nvSpPr>
        <p:spPr bwMode="auto">
          <a:xfrm>
            <a:off x="4215879" y="4821669"/>
            <a:ext cx="657815" cy="687820"/>
          </a:xfrm>
          <a:prstGeom prst="ellipse">
            <a:avLst/>
          </a:prstGeom>
          <a:noFill/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75B8B1-0083-834B-B2B8-E11C32B125CF}"/>
              </a:ext>
            </a:extLst>
          </p:cNvPr>
          <p:cNvSpPr txBox="1"/>
          <p:nvPr/>
        </p:nvSpPr>
        <p:spPr>
          <a:xfrm>
            <a:off x="230979" y="1053706"/>
            <a:ext cx="4493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Simulated solid object dataset - pixelated images of 256 x 256 (similar to THz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Denoising the images with regression techniques to reconstruct the original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Classification models for gesture recognition using radar data was explored during Year 2/3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F3738C-CBE4-E640-BDA5-F4D109538890}"/>
              </a:ext>
            </a:extLst>
          </p:cNvPr>
          <p:cNvSpPr txBox="1"/>
          <p:nvPr/>
        </p:nvSpPr>
        <p:spPr>
          <a:xfrm>
            <a:off x="3877259" y="6333470"/>
            <a:ext cx="176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Simulated SAR image</a:t>
            </a:r>
          </a:p>
        </p:txBody>
      </p:sp>
    </p:spTree>
    <p:extLst>
      <p:ext uri="{BB962C8B-B14F-4D97-AF65-F5344CB8AC3E}">
        <p14:creationId xmlns:p14="http://schemas.microsoft.com/office/powerpoint/2010/main" val="2514870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1240-608C-7D41-9DCB-E0B66C08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tunable CNN architectures for denoising radar images for the new conveyor belt application</a:t>
            </a:r>
          </a:p>
          <a:p>
            <a:r>
              <a:rPr lang="en-US" dirty="0"/>
              <a:t>Literature review to identify super-resolution techniques to improve the CNN architectures</a:t>
            </a:r>
          </a:p>
          <a:p>
            <a:r>
              <a:rPr lang="en-US" dirty="0"/>
              <a:t>Implemented U-Net architectures for improving the resolution of simulated SAR data</a:t>
            </a:r>
          </a:p>
          <a:p>
            <a:endParaRPr lang="en-US" dirty="0"/>
          </a:p>
          <a:p>
            <a:r>
              <a:rPr lang="en-US" dirty="0"/>
              <a:t>Plan to augment the model training with the new ‘real’ data using techniques such as transfer learning</a:t>
            </a:r>
          </a:p>
          <a:p>
            <a:r>
              <a:rPr lang="en-US" dirty="0"/>
              <a:t>Experiment with the U-Net architecture by automating the kernel selection process with Ax-platform</a:t>
            </a:r>
          </a:p>
          <a:p>
            <a:r>
              <a:rPr lang="en-US" dirty="0"/>
              <a:t>Explore unsupervised learning algorithms which can improve denoising by identifying radar noise distribution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AB589-4A0D-594C-A529-0CA99B1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/ Future Work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7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066800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Investigated data-driven approach for high resolution envelope imaging. Developed THz imaging simulator and integrating imaging pipeline for new THz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Developed CNN models to improve image resolution and denoising using super-resolution techniques, along with automated parameter space exploration for best results.</a:t>
            </a: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228600" y="152400"/>
            <a:ext cx="86868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3200" b="1" kern="0" dirty="0">
                <a:solidFill>
                  <a:srgbClr val="FF0000"/>
                </a:solidFill>
              </a:rPr>
              <a:t>Major Accomplishments – BULLET POINT</a:t>
            </a:r>
          </a:p>
        </p:txBody>
      </p:sp>
    </p:spTree>
    <p:extLst>
      <p:ext uri="{BB962C8B-B14F-4D97-AF65-F5344CB8AC3E}">
        <p14:creationId xmlns:p14="http://schemas.microsoft.com/office/powerpoint/2010/main" val="1901233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Continued to advance work on hand tracking with </a:t>
            </a:r>
            <a:r>
              <a:rPr lang="en-US" sz="1350" dirty="0" err="1">
                <a:solidFill>
                  <a:srgbClr val="000000"/>
                </a:solidFill>
              </a:rPr>
              <a:t>mmWave</a:t>
            </a:r>
            <a:r>
              <a:rPr lang="en-US" sz="1350" dirty="0">
                <a:solidFill>
                  <a:srgbClr val="000000"/>
                </a:solidFill>
              </a:rPr>
              <a:t> radars: reducing the tracking errors and revising an IEEE paper submission on sterile gesture recognition.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Cross-range resolution improvement from 15cm to 8mm using deep learning techniques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Modeling THz sensor phenomenon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Implemented feature extraction methods using </a:t>
            </a:r>
            <a:r>
              <a:rPr lang="en-US" sz="1350" dirty="0" err="1">
                <a:solidFill>
                  <a:srgbClr val="000000"/>
                </a:solidFill>
              </a:rPr>
              <a:t>ResNet</a:t>
            </a:r>
            <a:r>
              <a:rPr lang="en-US" sz="1350" dirty="0">
                <a:solidFill>
                  <a:srgbClr val="000000"/>
                </a:solidFill>
              </a:rPr>
              <a:t> to improve classification accuracy and working towards developing confidence estimation metrics to quantify overfitting.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</a:rPr>
              <a:t>Development of infrastructure to support real-time gesture recognitions by using OpenCV packages to interface radar sensors (hardware) and software</a:t>
            </a:r>
          </a:p>
          <a:p>
            <a:r>
              <a:rPr lang="en-US" b="1" dirty="0">
                <a:solidFill>
                  <a:srgbClr val="7030A0"/>
                </a:solidFill>
              </a:rPr>
              <a:t>Deliverables (Revised)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Full THz imaging demo </a:t>
            </a:r>
            <a:r>
              <a:rPr lang="en-US" sz="1350" dirty="0">
                <a:solidFill>
                  <a:srgbClr val="C00000"/>
                </a:solidFill>
              </a:rPr>
              <a:t>(May 31, 2022)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THz imaging testbed – Phase 1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IR testbed – Phase 1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Report on implementation of machine learning algorithms with THz images </a:t>
            </a:r>
            <a:r>
              <a:rPr lang="en-US" sz="1350" dirty="0">
                <a:solidFill>
                  <a:srgbClr val="C00000"/>
                </a:solidFill>
              </a:rPr>
              <a:t>(Dec 31, 2021)</a:t>
            </a:r>
          </a:p>
          <a:p>
            <a:pPr lvl="1"/>
            <a:r>
              <a:rPr lang="en-US" sz="1350" i="1" dirty="0">
                <a:solidFill>
                  <a:srgbClr val="0070C0"/>
                </a:solidFill>
              </a:rPr>
              <a:t>Establish final ML architecture pipeline to be implemented on THz demo platform </a:t>
            </a:r>
            <a:r>
              <a:rPr lang="en-US" sz="1350" dirty="0">
                <a:solidFill>
                  <a:srgbClr val="C00000"/>
                </a:solidFill>
              </a:rPr>
              <a:t>(May 31, 2022)</a:t>
            </a:r>
            <a:endParaRPr lang="en-US" sz="1650" dirty="0">
              <a:solidFill>
                <a:srgbClr val="C00000"/>
              </a:solidFill>
            </a:endParaRPr>
          </a:p>
          <a:p>
            <a:pPr lvl="1"/>
            <a:endParaRPr lang="en-US" sz="135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en-US" sz="1350" dirty="0">
              <a:solidFill>
                <a:srgbClr val="C00000"/>
              </a:solidFill>
            </a:endParaRPr>
          </a:p>
          <a:p>
            <a:pPr lvl="1"/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4)</a:t>
            </a:r>
          </a:p>
        </p:txBody>
      </p:sp>
    </p:spTree>
    <p:extLst>
      <p:ext uri="{BB962C8B-B14F-4D97-AF65-F5344CB8AC3E}">
        <p14:creationId xmlns:p14="http://schemas.microsoft.com/office/powerpoint/2010/main" val="383460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66149"/>
            <a:ext cx="8112702" cy="3902472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Milestones </a:t>
            </a:r>
          </a:p>
          <a:p>
            <a:pPr lvl="1"/>
            <a:r>
              <a:rPr lang="en-US" sz="1600" dirty="0"/>
              <a:t>Developed a MATLAB based GUI to streamline raw </a:t>
            </a:r>
            <a:r>
              <a:rPr lang="en-US" sz="1600" dirty="0" err="1"/>
              <a:t>mmWave</a:t>
            </a:r>
            <a:r>
              <a:rPr lang="en-US" sz="1600" dirty="0"/>
              <a:t> radar and THz radar data collection</a:t>
            </a:r>
          </a:p>
          <a:p>
            <a:pPr lvl="1"/>
            <a:r>
              <a:rPr lang="en-US" sz="1600" dirty="0"/>
              <a:t>Developed an advanced THz/</a:t>
            </a:r>
            <a:r>
              <a:rPr lang="en-US" sz="1600" dirty="0" err="1"/>
              <a:t>mmWave</a:t>
            </a:r>
            <a:r>
              <a:rPr lang="en-US" sz="1600" dirty="0"/>
              <a:t> image simulator to compare images</a:t>
            </a:r>
          </a:p>
          <a:p>
            <a:pPr lvl="1"/>
            <a:r>
              <a:rPr lang="en-US" sz="1600" dirty="0"/>
              <a:t>Performed the testing of machine learning methods with real mmWave data sets </a:t>
            </a:r>
          </a:p>
          <a:p>
            <a:pPr lvl="1"/>
            <a:r>
              <a:rPr lang="en-US" sz="1600" dirty="0"/>
              <a:t>Developed various application such as gesture recognition/imaging with 77GHz TI radar until THz radar becomes available </a:t>
            </a:r>
          </a:p>
          <a:p>
            <a:pPr lvl="1"/>
            <a:r>
              <a:rPr lang="en-US" sz="1600" dirty="0"/>
              <a:t>Worked on advanced machine learning algorithms, setup python-framework for improving dynamic gesture recognition models established in prior experiments using improved feature extraction methods.</a:t>
            </a:r>
          </a:p>
          <a:p>
            <a:pPr lvl="1"/>
            <a:r>
              <a:rPr lang="en-US" sz="1600" dirty="0"/>
              <a:t>Identified native system (PC) hardware platform for real-time implementation of dynamic gesture recognition models and developed USRP interface with THz radar</a:t>
            </a:r>
            <a:endParaRPr lang="en-US" sz="2800" b="1" dirty="0">
              <a:solidFill>
                <a:srgbClr val="7030A0"/>
              </a:solidFill>
            </a:endParaRPr>
          </a:p>
          <a:p>
            <a:r>
              <a:rPr lang="en-US" sz="3200" b="1" dirty="0">
                <a:solidFill>
                  <a:srgbClr val="7030A0"/>
                </a:solidFill>
              </a:rPr>
              <a:t>Deliverables</a:t>
            </a:r>
          </a:p>
          <a:p>
            <a:pPr lvl="1"/>
            <a:r>
              <a:rPr lang="en-US" sz="1600" dirty="0"/>
              <a:t>Algorithms and Software for Front-end DSP and ML methods </a:t>
            </a:r>
          </a:p>
          <a:p>
            <a:pPr lvl="1"/>
            <a:r>
              <a:rPr lang="en-US" sz="1600" i="1" dirty="0" err="1">
                <a:solidFill>
                  <a:srgbClr val="0070C0"/>
                </a:solidFill>
              </a:rPr>
              <a:t>mmWave</a:t>
            </a:r>
            <a:r>
              <a:rPr lang="en-US" sz="1600" i="1" dirty="0">
                <a:solidFill>
                  <a:srgbClr val="0070C0"/>
                </a:solidFill>
              </a:rPr>
              <a:t> testbeds and THz chip USRP interface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8E820-17BB-4177-82F6-2B0FF025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and Deliverables (Year 3/4)</a:t>
            </a:r>
          </a:p>
        </p:txBody>
      </p:sp>
    </p:spTree>
    <p:extLst>
      <p:ext uri="{BB962C8B-B14F-4D97-AF65-F5344CB8AC3E}">
        <p14:creationId xmlns:p14="http://schemas.microsoft.com/office/powerpoint/2010/main" val="143453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143000"/>
            <a:ext cx="8534400" cy="5334000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Good synergy of Test-Circuits-Systems coming together. 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COMET integration requirements into 410GHz imager – Can the processing be embedded in Si for final design (vs. externally through </a:t>
            </a:r>
            <a:r>
              <a:rPr lang="en-US" sz="2000" dirty="0" err="1">
                <a:solidFill>
                  <a:srgbClr val="00B050"/>
                </a:solidFill>
              </a:rPr>
              <a:t>Matlab</a:t>
            </a:r>
            <a:r>
              <a:rPr lang="en-US" sz="2000" dirty="0">
                <a:solidFill>
                  <a:srgbClr val="00B050"/>
                </a:solidFill>
              </a:rPr>
              <a:t>)?</a:t>
            </a:r>
            <a:endParaRPr lang="en-US" sz="1600" dirty="0">
              <a:solidFill>
                <a:srgbClr val="00B050"/>
              </a:solidFill>
            </a:endParaRPr>
          </a:p>
          <a:p>
            <a:pPr lvl="1"/>
            <a:r>
              <a:rPr lang="en-US" sz="1800" dirty="0">
                <a:solidFill>
                  <a:srgbClr val="00B050"/>
                </a:solidFill>
              </a:rPr>
              <a:t>Looking forward to impact of systems work on 410GHz imager – Foresee a lot of challenges before results come through.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2300" dirty="0">
                <a:solidFill>
                  <a:srgbClr val="FF0000"/>
                </a:solidFill>
              </a:rPr>
              <a:t>Reestablished regular engagement with TI engineers.</a:t>
            </a:r>
            <a:endParaRPr lang="en-US" sz="2300" i="1" dirty="0">
              <a:solidFill>
                <a:srgbClr val="7030A0"/>
              </a:solidFill>
            </a:endParaRPr>
          </a:p>
          <a:p>
            <a:r>
              <a:rPr lang="en-US" sz="2300" i="1" dirty="0">
                <a:solidFill>
                  <a:srgbClr val="7030A0"/>
                </a:solidFill>
              </a:rPr>
              <a:t>Accomplishments: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Front-end signal processing and ML pipeline are ready for testing THz images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Modeled THz sensor imaging via simulator</a:t>
            </a:r>
          </a:p>
          <a:p>
            <a:pPr lvl="1"/>
            <a:r>
              <a:rPr lang="en-US" sz="2600" dirty="0">
                <a:ea typeface="+mn-lt"/>
                <a:cs typeface="+mn-lt"/>
              </a:rPr>
              <a:t>Implemented feature extraction methods using  various ML tools to improve classification model accuracy.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C3160D-BC0B-4CBF-980D-E05E7938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TI Feedback and Accomplishments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4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1861457"/>
          <a:ext cx="7315202" cy="3688473"/>
        </p:xfrm>
        <a:graphic>
          <a:graphicData uri="http://schemas.openxmlformats.org/drawingml/2006/table">
            <a:tbl>
              <a:tblPr firstRow="1" firstCol="1" bandRow="1"/>
              <a:tblGrid>
                <a:gridCol w="981882">
                  <a:extLst>
                    <a:ext uri="{9D8B030D-6E8A-4147-A177-3AD203B41FA5}">
                      <a16:colId xmlns:a16="http://schemas.microsoft.com/office/drawing/2014/main" val="2695415467"/>
                    </a:ext>
                  </a:extLst>
                </a:gridCol>
                <a:gridCol w="1283647">
                  <a:extLst>
                    <a:ext uri="{9D8B030D-6E8A-4147-A177-3AD203B41FA5}">
                      <a16:colId xmlns:a16="http://schemas.microsoft.com/office/drawing/2014/main" val="3521680705"/>
                    </a:ext>
                  </a:extLst>
                </a:gridCol>
                <a:gridCol w="1278341">
                  <a:extLst>
                    <a:ext uri="{9D8B030D-6E8A-4147-A177-3AD203B41FA5}">
                      <a16:colId xmlns:a16="http://schemas.microsoft.com/office/drawing/2014/main" val="3274043311"/>
                    </a:ext>
                  </a:extLst>
                </a:gridCol>
                <a:gridCol w="1246496">
                  <a:extLst>
                    <a:ext uri="{9D8B030D-6E8A-4147-A177-3AD203B41FA5}">
                      <a16:colId xmlns:a16="http://schemas.microsoft.com/office/drawing/2014/main" val="3490009826"/>
                    </a:ext>
                  </a:extLst>
                </a:gridCol>
                <a:gridCol w="1228299">
                  <a:extLst>
                    <a:ext uri="{9D8B030D-6E8A-4147-A177-3AD203B41FA5}">
                      <a16:colId xmlns:a16="http://schemas.microsoft.com/office/drawing/2014/main" val="865369793"/>
                    </a:ext>
                  </a:extLst>
                </a:gridCol>
                <a:gridCol w="1296537">
                  <a:extLst>
                    <a:ext uri="{9D8B030D-6E8A-4147-A177-3AD203B41FA5}">
                      <a16:colId xmlns:a16="http://schemas.microsoft.com/office/drawing/2014/main" val="1166465792"/>
                    </a:ext>
                  </a:extLst>
                </a:gridCol>
              </a:tblGrid>
              <a:tr h="1687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Year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5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127049"/>
                  </a:ext>
                </a:extLst>
              </a:tr>
              <a:tr h="20346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Milestones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detailed mathematical model for THz FPA with reflectors and THz transceivers.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a geometric reference model including Doppler shift patterns for 3D gesture recognition and motion detection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for THz sensing/imaging.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Complete 24/77 GHz hardware demonstrator with existing chipsets to achieve millimeter-scale accuracy in 3D gesture recognition and motion recognition.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Develop multi antenna signal processing to reduce speckles and to correct reflector aberration and machine learning techniques.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real-time multi antenna signal processing techniques and machine learning algorithms for THz-FPA on a custom CPU+GPU.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Refine the mathematical models of THz-FPA and geometric models based on 77 GHz demonstrator results.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Verify and fine tune low complexity algorithms with THz FPA on silicon with TI and center collaborators.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machine learning algorithms on a custom CPU+GPU for THz sensors.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Finalize the algorithms to eliminate errors due to multipath.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(If all the milestones are met and authorized by TI)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Build and characterize optimized resolution limits of THz FPA with THz chipsets incorporating reflectors and machine learning on CPU/GPU/FPGA for 3D gesture and motion recognition. Characterize the performance limits of aberration mitigation algorithms.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38959"/>
                  </a:ext>
                </a:extLst>
              </a:tr>
              <a:tr h="1485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Deliverables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the mathematical model of THz FPA with reflectors and THz radios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geometric models for 3D gesture recognition and the machine learning algorithms for THz sensing/imaging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Report on measurement results using 24/77 GHz demonstrator.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Software implementation of   multi antenna signal processing and machine learning for THz-FPA gesture and motion detection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Report on software implementation and refined mathematical models of the end-to-end sensing and imaging system with machine learning algorithms. Report on the algorithms to increase field of view.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on the performance limits of multiantenna signal processing algorithms and machine learning techniques used in THz-FPA sensors.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Report on measurement results of fully functional THz-FPA imager enabled by real-time </a:t>
                      </a:r>
                      <a:r>
                        <a:rPr lang="en-US" sz="800" i="1" dirty="0" err="1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multiantenna</a:t>
                      </a:r>
                      <a:r>
                        <a:rPr lang="en-US" sz="800" i="1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signal processing algorithms and machine learning. CPU/GPU/FPGA software.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04185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5410200" y="1861457"/>
            <a:ext cx="1676400" cy="3803207"/>
          </a:xfrm>
          <a:prstGeom prst="roundRect">
            <a:avLst/>
          </a:prstGeom>
          <a:noFill/>
          <a:ln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A2351-9320-42C8-98D9-998A4BFD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Revised Schedule</a:t>
            </a:r>
          </a:p>
        </p:txBody>
      </p:sp>
    </p:spTree>
    <p:extLst>
      <p:ext uri="{BB962C8B-B14F-4D97-AF65-F5344CB8AC3E}">
        <p14:creationId xmlns:p14="http://schemas.microsoft.com/office/powerpoint/2010/main" val="39507217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8"/>
  <p:tag name="DEFAULTWIDTH" val="664"/>
  <p:tag name="DEFAULTHEIGHT" val="39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9957</TotalTime>
  <Words>2959</Words>
  <Application>Microsoft Office PowerPoint</Application>
  <PresentationFormat>On-screen Show (4:3)</PresentationFormat>
  <Paragraphs>656</Paragraphs>
  <Slides>60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</vt:lpstr>
      <vt:lpstr>Cambria Math</vt:lpstr>
      <vt:lpstr>Segoe UI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Advanced Algorithms for THz Sensing and Recognition</vt:lpstr>
      <vt:lpstr>PowerPoint Presentation</vt:lpstr>
      <vt:lpstr>PowerPoint Presentation</vt:lpstr>
      <vt:lpstr>Plans and Deliverables (Year 3/4)</vt:lpstr>
      <vt:lpstr>TI Feedback and Accomplishments</vt:lpstr>
      <vt:lpstr>Revised Schedule</vt:lpstr>
      <vt:lpstr>Front-End Signal Processing and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THz Imaging Examples</vt:lpstr>
      <vt:lpstr>Motion Detection via Phase Extraction</vt:lpstr>
      <vt:lpstr>Relative Range Estimation</vt:lpstr>
      <vt:lpstr>Machine Learning Algorithms</vt:lpstr>
      <vt:lpstr>Overview</vt:lpstr>
      <vt:lpstr>Introduction</vt:lpstr>
      <vt:lpstr>Denoising: Randomized Points Dataset</vt:lpstr>
      <vt:lpstr>Denoising: Solid Object Dataset</vt:lpstr>
      <vt:lpstr>CNN Architectures</vt:lpstr>
      <vt:lpstr>Automating CNN Architectures</vt:lpstr>
      <vt:lpstr>Results: Randomized Points Dataset</vt:lpstr>
      <vt:lpstr>Results: Solid Object Dataset</vt:lpstr>
      <vt:lpstr>Super-Resolution Techniques</vt:lpstr>
      <vt:lpstr>U-Net Adaptation (2-level architecture)</vt:lpstr>
      <vt:lpstr>U-Net Adaptation (3-level architecture)</vt:lpstr>
      <vt:lpstr>Results: U-Net Adaptation</vt:lpstr>
      <vt:lpstr>Results: U-Net Adaptation</vt:lpstr>
      <vt:lpstr>U-Net Adaptation with Data Modifications</vt:lpstr>
      <vt:lpstr>Results</vt:lpstr>
      <vt:lpstr>THz Application</vt:lpstr>
      <vt:lpstr>Summary / Future Work</vt:lpstr>
      <vt:lpstr>Plans and Deliverables (Year 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ISSCC_2012_SBD_Imagers_280GHz_860GHz</dc:title>
  <dc:creator>Ruonan Han</dc:creator>
  <cp:lastModifiedBy>Josiah Smith</cp:lastModifiedBy>
  <cp:revision>1503</cp:revision>
  <cp:lastPrinted>1601-01-01T00:00:00Z</cp:lastPrinted>
  <dcterms:created xsi:type="dcterms:W3CDTF">1601-01-01T00:00:00Z</dcterms:created>
  <dcterms:modified xsi:type="dcterms:W3CDTF">2021-08-05T22:39:00Z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